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82" r:id="rId6"/>
    <p:sldId id="261" r:id="rId7"/>
    <p:sldId id="281" r:id="rId8"/>
    <p:sldId id="278" r:id="rId9"/>
    <p:sldId id="277" r:id="rId10"/>
    <p:sldId id="264" r:id="rId11"/>
    <p:sldId id="279" r:id="rId12"/>
    <p:sldId id="268" r:id="rId13"/>
    <p:sldId id="276" r:id="rId14"/>
    <p:sldId id="274" r:id="rId15"/>
    <p:sldId id="275" r:id="rId16"/>
    <p:sldId id="273" r:id="rId17"/>
    <p:sldId id="288" r:id="rId18"/>
    <p:sldId id="280" r:id="rId19"/>
    <p:sldId id="289" r:id="rId20"/>
    <p:sldId id="283" r:id="rId21"/>
    <p:sldId id="291" r:id="rId22"/>
    <p:sldId id="284" r:id="rId23"/>
    <p:sldId id="29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62434C9-2AEC-4892-A945-67CB5876629F}">
          <p14:sldIdLst>
            <p14:sldId id="256"/>
            <p14:sldId id="257"/>
            <p14:sldId id="258"/>
            <p14:sldId id="259"/>
            <p14:sldId id="282"/>
          </p14:sldIdLst>
        </p14:section>
        <p14:section name="Untitled Section" id="{CD621C56-8C4D-4FC7-A854-388B11728A9D}">
          <p14:sldIdLst>
            <p14:sldId id="261"/>
            <p14:sldId id="281"/>
            <p14:sldId id="278"/>
            <p14:sldId id="277"/>
            <p14:sldId id="264"/>
            <p14:sldId id="279"/>
            <p14:sldId id="268"/>
            <p14:sldId id="276"/>
            <p14:sldId id="274"/>
            <p14:sldId id="275"/>
            <p14:sldId id="273"/>
            <p14:sldId id="288"/>
            <p14:sldId id="280"/>
            <p14:sldId id="289"/>
            <p14:sldId id="283"/>
            <p14:sldId id="291"/>
            <p14:sldId id="284"/>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4" autoAdjust="0"/>
    <p:restoredTop sz="94004" autoAdjust="0"/>
  </p:normalViewPr>
  <p:slideViewPr>
    <p:cSldViewPr snapToGrid="0">
      <p:cViewPr varScale="1">
        <p:scale>
          <a:sx n="93" d="100"/>
          <a:sy n="93" d="100"/>
        </p:scale>
        <p:origin x="84"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F4D42-0832-43DB-B562-17583CE3051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A90849D-D469-4E36-8254-08CE69481FB0}">
      <dgm:prSet/>
      <dgm:spPr/>
      <dgm:t>
        <a:bodyPr/>
        <a:lstStyle/>
        <a:p>
          <a:r>
            <a:rPr lang="en-US"/>
            <a:t>The Library contributes to the Core Theme of Student Success by helping students to “feel welcomed, included, engaged, and supported”</a:t>
          </a:r>
        </a:p>
      </dgm:t>
    </dgm:pt>
    <dgm:pt modelId="{E2BEBD02-0614-47CC-8D06-19B22F3BEC4D}" type="parTrans" cxnId="{4B191A3A-A4C0-4554-B1C4-259F9FBA2FF2}">
      <dgm:prSet/>
      <dgm:spPr/>
      <dgm:t>
        <a:bodyPr/>
        <a:lstStyle/>
        <a:p>
          <a:endParaRPr lang="en-US"/>
        </a:p>
      </dgm:t>
    </dgm:pt>
    <dgm:pt modelId="{D8AC83DF-08B6-4B04-BE8E-56F50FED3C28}" type="sibTrans" cxnId="{4B191A3A-A4C0-4554-B1C4-259F9FBA2FF2}">
      <dgm:prSet/>
      <dgm:spPr/>
      <dgm:t>
        <a:bodyPr/>
        <a:lstStyle/>
        <a:p>
          <a:endParaRPr lang="en-US"/>
        </a:p>
      </dgm:t>
    </dgm:pt>
    <dgm:pt modelId="{20CA8227-D441-4DD0-BDCD-C4A9F00F1AC3}">
      <dgm:prSet/>
      <dgm:spPr/>
      <dgm:t>
        <a:bodyPr/>
        <a:lstStyle/>
        <a:p>
          <a:r>
            <a:rPr lang="en-US"/>
            <a:t>The Library supports students as they progress/persist toward their educational goals and experience academic success</a:t>
          </a:r>
        </a:p>
      </dgm:t>
    </dgm:pt>
    <dgm:pt modelId="{E009B2ED-E497-4FA7-9229-A7CDB24B49CA}" type="parTrans" cxnId="{1A189B2D-C5FD-47EF-A5D0-3E51594B21C1}">
      <dgm:prSet/>
      <dgm:spPr/>
      <dgm:t>
        <a:bodyPr/>
        <a:lstStyle/>
        <a:p>
          <a:endParaRPr lang="en-US"/>
        </a:p>
      </dgm:t>
    </dgm:pt>
    <dgm:pt modelId="{AD8DFFB7-4AD8-4014-A917-1C273C9A21A0}" type="sibTrans" cxnId="{1A189B2D-C5FD-47EF-A5D0-3E51594B21C1}">
      <dgm:prSet/>
      <dgm:spPr/>
      <dgm:t>
        <a:bodyPr/>
        <a:lstStyle/>
        <a:p>
          <a:endParaRPr lang="en-US"/>
        </a:p>
      </dgm:t>
    </dgm:pt>
    <dgm:pt modelId="{2FB00768-5807-4E87-B44A-C7D7659ADEB0}" type="pres">
      <dgm:prSet presAssocID="{BE3F4D42-0832-43DB-B562-17583CE3051B}" presName="root" presStyleCnt="0">
        <dgm:presLayoutVars>
          <dgm:dir/>
          <dgm:resizeHandles val="exact"/>
        </dgm:presLayoutVars>
      </dgm:prSet>
      <dgm:spPr/>
    </dgm:pt>
    <dgm:pt modelId="{A660333A-7955-471D-8A67-E9FFA2180867}" type="pres">
      <dgm:prSet presAssocID="{EA90849D-D469-4E36-8254-08CE69481FB0}" presName="compNode" presStyleCnt="0"/>
      <dgm:spPr/>
    </dgm:pt>
    <dgm:pt modelId="{8A347C88-4D79-4F70-812E-9C03BF445D65}" type="pres">
      <dgm:prSet presAssocID="{EA90849D-D469-4E36-8254-08CE69481FB0}" presName="bgRect" presStyleLbl="bgShp" presStyleIdx="0" presStyleCnt="2"/>
      <dgm:spPr/>
    </dgm:pt>
    <dgm:pt modelId="{1A83B50B-9722-4DCB-8A38-03A0A5F30B63}" type="pres">
      <dgm:prSet presAssocID="{EA90849D-D469-4E36-8254-08CE69481FB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Universal Access"/>
        </a:ext>
      </dgm:extLst>
    </dgm:pt>
    <dgm:pt modelId="{9069ECCB-13F9-4499-837B-946B061370CC}" type="pres">
      <dgm:prSet presAssocID="{EA90849D-D469-4E36-8254-08CE69481FB0}" presName="spaceRect" presStyleCnt="0"/>
      <dgm:spPr/>
    </dgm:pt>
    <dgm:pt modelId="{74DB8293-F528-4335-AEC1-997E92064F2F}" type="pres">
      <dgm:prSet presAssocID="{EA90849D-D469-4E36-8254-08CE69481FB0}" presName="parTx" presStyleLbl="revTx" presStyleIdx="0" presStyleCnt="2">
        <dgm:presLayoutVars>
          <dgm:chMax val="0"/>
          <dgm:chPref val="0"/>
        </dgm:presLayoutVars>
      </dgm:prSet>
      <dgm:spPr/>
    </dgm:pt>
    <dgm:pt modelId="{CD1BFB36-9FC1-43BD-9F9E-70941FFCF5A6}" type="pres">
      <dgm:prSet presAssocID="{D8AC83DF-08B6-4B04-BE8E-56F50FED3C28}" presName="sibTrans" presStyleCnt="0"/>
      <dgm:spPr/>
    </dgm:pt>
    <dgm:pt modelId="{1FB6F4F5-6520-4736-A0E8-C6E2F23CB1CA}" type="pres">
      <dgm:prSet presAssocID="{20CA8227-D441-4DD0-BDCD-C4A9F00F1AC3}" presName="compNode" presStyleCnt="0"/>
      <dgm:spPr/>
    </dgm:pt>
    <dgm:pt modelId="{11210EBA-8140-48EC-ABE4-4D6956894FD6}" type="pres">
      <dgm:prSet presAssocID="{20CA8227-D441-4DD0-BDCD-C4A9F00F1AC3}" presName="bgRect" presStyleLbl="bgShp" presStyleIdx="1" presStyleCnt="2"/>
      <dgm:spPr/>
    </dgm:pt>
    <dgm:pt modelId="{4EB26F5E-70AF-4436-A0D1-843CC3B87D94}" type="pres">
      <dgm:prSet presAssocID="{20CA8227-D441-4DD0-BDCD-C4A9F00F1AC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4921F930-A5AD-4052-AB1A-32835DE63B4D}" type="pres">
      <dgm:prSet presAssocID="{20CA8227-D441-4DD0-BDCD-C4A9F00F1AC3}" presName="spaceRect" presStyleCnt="0"/>
      <dgm:spPr/>
    </dgm:pt>
    <dgm:pt modelId="{EDC73F54-AE1A-4983-A24C-907016580C9E}" type="pres">
      <dgm:prSet presAssocID="{20CA8227-D441-4DD0-BDCD-C4A9F00F1AC3}" presName="parTx" presStyleLbl="revTx" presStyleIdx="1" presStyleCnt="2">
        <dgm:presLayoutVars>
          <dgm:chMax val="0"/>
          <dgm:chPref val="0"/>
        </dgm:presLayoutVars>
      </dgm:prSet>
      <dgm:spPr/>
    </dgm:pt>
  </dgm:ptLst>
  <dgm:cxnLst>
    <dgm:cxn modelId="{14730315-A12B-4B17-89A0-D2B5E9E2E963}" type="presOf" srcId="{BE3F4D42-0832-43DB-B562-17583CE3051B}" destId="{2FB00768-5807-4E87-B44A-C7D7659ADEB0}" srcOrd="0" destOrd="0" presId="urn:microsoft.com/office/officeart/2018/2/layout/IconVerticalSolidList"/>
    <dgm:cxn modelId="{1A189B2D-C5FD-47EF-A5D0-3E51594B21C1}" srcId="{BE3F4D42-0832-43DB-B562-17583CE3051B}" destId="{20CA8227-D441-4DD0-BDCD-C4A9F00F1AC3}" srcOrd="1" destOrd="0" parTransId="{E009B2ED-E497-4FA7-9229-A7CDB24B49CA}" sibTransId="{AD8DFFB7-4AD8-4014-A917-1C273C9A21A0}"/>
    <dgm:cxn modelId="{EB119C38-3B8C-48D2-ACFD-9DB492526393}" type="presOf" srcId="{EA90849D-D469-4E36-8254-08CE69481FB0}" destId="{74DB8293-F528-4335-AEC1-997E92064F2F}" srcOrd="0" destOrd="0" presId="urn:microsoft.com/office/officeart/2018/2/layout/IconVerticalSolidList"/>
    <dgm:cxn modelId="{4B191A3A-A4C0-4554-B1C4-259F9FBA2FF2}" srcId="{BE3F4D42-0832-43DB-B562-17583CE3051B}" destId="{EA90849D-D469-4E36-8254-08CE69481FB0}" srcOrd="0" destOrd="0" parTransId="{E2BEBD02-0614-47CC-8D06-19B22F3BEC4D}" sibTransId="{D8AC83DF-08B6-4B04-BE8E-56F50FED3C28}"/>
    <dgm:cxn modelId="{E88EAC8E-BFF5-4873-990B-9E2C564830EB}" type="presOf" srcId="{20CA8227-D441-4DD0-BDCD-C4A9F00F1AC3}" destId="{EDC73F54-AE1A-4983-A24C-907016580C9E}" srcOrd="0" destOrd="0" presId="urn:microsoft.com/office/officeart/2018/2/layout/IconVerticalSolidList"/>
    <dgm:cxn modelId="{94BCD203-8B47-4171-92BD-E935F75C88BD}" type="presParOf" srcId="{2FB00768-5807-4E87-B44A-C7D7659ADEB0}" destId="{A660333A-7955-471D-8A67-E9FFA2180867}" srcOrd="0" destOrd="0" presId="urn:microsoft.com/office/officeart/2018/2/layout/IconVerticalSolidList"/>
    <dgm:cxn modelId="{367079F5-4184-4122-A0B6-1343D86F038A}" type="presParOf" srcId="{A660333A-7955-471D-8A67-E9FFA2180867}" destId="{8A347C88-4D79-4F70-812E-9C03BF445D65}" srcOrd="0" destOrd="0" presId="urn:microsoft.com/office/officeart/2018/2/layout/IconVerticalSolidList"/>
    <dgm:cxn modelId="{0E2A0088-43B6-42B1-AF6E-23D46DAB9725}" type="presParOf" srcId="{A660333A-7955-471D-8A67-E9FFA2180867}" destId="{1A83B50B-9722-4DCB-8A38-03A0A5F30B63}" srcOrd="1" destOrd="0" presId="urn:microsoft.com/office/officeart/2018/2/layout/IconVerticalSolidList"/>
    <dgm:cxn modelId="{F1C18CFE-9430-487A-8975-74D6C2B33876}" type="presParOf" srcId="{A660333A-7955-471D-8A67-E9FFA2180867}" destId="{9069ECCB-13F9-4499-837B-946B061370CC}" srcOrd="2" destOrd="0" presId="urn:microsoft.com/office/officeart/2018/2/layout/IconVerticalSolidList"/>
    <dgm:cxn modelId="{679DAE97-D4F0-4774-A381-0DFF6CC80857}" type="presParOf" srcId="{A660333A-7955-471D-8A67-E9FFA2180867}" destId="{74DB8293-F528-4335-AEC1-997E92064F2F}" srcOrd="3" destOrd="0" presId="urn:microsoft.com/office/officeart/2018/2/layout/IconVerticalSolidList"/>
    <dgm:cxn modelId="{13B812E6-D597-43BF-9494-4EF2D236B304}" type="presParOf" srcId="{2FB00768-5807-4E87-B44A-C7D7659ADEB0}" destId="{CD1BFB36-9FC1-43BD-9F9E-70941FFCF5A6}" srcOrd="1" destOrd="0" presId="urn:microsoft.com/office/officeart/2018/2/layout/IconVerticalSolidList"/>
    <dgm:cxn modelId="{7C741715-6B1D-4659-AF27-789C48F34FFA}" type="presParOf" srcId="{2FB00768-5807-4E87-B44A-C7D7659ADEB0}" destId="{1FB6F4F5-6520-4736-A0E8-C6E2F23CB1CA}" srcOrd="2" destOrd="0" presId="urn:microsoft.com/office/officeart/2018/2/layout/IconVerticalSolidList"/>
    <dgm:cxn modelId="{AA67CADA-ECDA-4BCA-845D-8CFF7CEEF2D5}" type="presParOf" srcId="{1FB6F4F5-6520-4736-A0E8-C6E2F23CB1CA}" destId="{11210EBA-8140-48EC-ABE4-4D6956894FD6}" srcOrd="0" destOrd="0" presId="urn:microsoft.com/office/officeart/2018/2/layout/IconVerticalSolidList"/>
    <dgm:cxn modelId="{0D0F803A-41B5-48A2-A2DB-F2AAD18DBA29}" type="presParOf" srcId="{1FB6F4F5-6520-4736-A0E8-C6E2F23CB1CA}" destId="{4EB26F5E-70AF-4436-A0D1-843CC3B87D94}" srcOrd="1" destOrd="0" presId="urn:microsoft.com/office/officeart/2018/2/layout/IconVerticalSolidList"/>
    <dgm:cxn modelId="{C25E15FB-AF2B-4ED9-8E9D-41BD20F51E29}" type="presParOf" srcId="{1FB6F4F5-6520-4736-A0E8-C6E2F23CB1CA}" destId="{4921F930-A5AD-4052-AB1A-32835DE63B4D}" srcOrd="2" destOrd="0" presId="urn:microsoft.com/office/officeart/2018/2/layout/IconVerticalSolidList"/>
    <dgm:cxn modelId="{0900CB78-80D7-4EB4-81CC-E6D6A603F860}" type="presParOf" srcId="{1FB6F4F5-6520-4736-A0E8-C6E2F23CB1CA}" destId="{EDC73F54-AE1A-4983-A24C-907016580C9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26F4FA-FA0F-4BD8-9538-471202AE92D2}" type="doc">
      <dgm:prSet loTypeId="urn:microsoft.com/office/officeart/2018/2/layout/IconLabelList" loCatId="icon" qsTypeId="urn:microsoft.com/office/officeart/2005/8/quickstyle/simple1" qsCatId="simple" csTypeId="urn:microsoft.com/office/officeart/2018/5/colors/Iconchunking_neutralbg_accent5_2" csCatId="accent5" phldr="1"/>
      <dgm:spPr/>
      <dgm:t>
        <a:bodyPr/>
        <a:lstStyle/>
        <a:p>
          <a:endParaRPr lang="en-US"/>
        </a:p>
      </dgm:t>
    </dgm:pt>
    <dgm:pt modelId="{9A343323-E1DF-4176-B51A-985A1E5AC9C4}">
      <dgm:prSet custT="1"/>
      <dgm:spPr/>
      <dgm:t>
        <a:bodyPr/>
        <a:lstStyle/>
        <a:p>
          <a:br>
            <a:rPr lang="en-US" sz="1200" dirty="0"/>
          </a:br>
          <a:r>
            <a:rPr lang="en-US" sz="2000" dirty="0"/>
            <a:t>The biggest strength of the OCCC Library is their relationship with the College campus and the broader community through multiple strategies in order to advocate, collaborate, and educate.</a:t>
          </a:r>
        </a:p>
      </dgm:t>
    </dgm:pt>
    <dgm:pt modelId="{4ADDFB27-1957-497C-B043-AF127F16D04D}" type="parTrans" cxnId="{9A51946F-A168-4831-BD04-FAE515A8974C}">
      <dgm:prSet/>
      <dgm:spPr/>
      <dgm:t>
        <a:bodyPr/>
        <a:lstStyle/>
        <a:p>
          <a:endParaRPr lang="en-US"/>
        </a:p>
      </dgm:t>
    </dgm:pt>
    <dgm:pt modelId="{87F096A8-509D-420E-A52A-85FE4F314A3E}" type="sibTrans" cxnId="{9A51946F-A168-4831-BD04-FAE515A8974C}">
      <dgm:prSet/>
      <dgm:spPr/>
      <dgm:t>
        <a:bodyPr/>
        <a:lstStyle/>
        <a:p>
          <a:endParaRPr lang="en-US"/>
        </a:p>
      </dgm:t>
    </dgm:pt>
    <dgm:pt modelId="{BFE1394A-DF99-4342-BEF0-00B41632624E}">
      <dgm:prSet/>
      <dgm:spPr/>
      <dgm:t>
        <a:bodyPr/>
        <a:lstStyle/>
        <a:p>
          <a:endParaRPr lang="en-US"/>
        </a:p>
      </dgm:t>
    </dgm:pt>
    <dgm:pt modelId="{8DFB6466-3061-485B-8918-FEA73BA9B59C}" type="parTrans" cxnId="{3EEA79F4-5CA8-4368-B948-644BE3136AF5}">
      <dgm:prSet/>
      <dgm:spPr/>
      <dgm:t>
        <a:bodyPr/>
        <a:lstStyle/>
        <a:p>
          <a:endParaRPr lang="en-US"/>
        </a:p>
      </dgm:t>
    </dgm:pt>
    <dgm:pt modelId="{448A9810-ACCE-401C-93DE-70BB80A02227}" type="sibTrans" cxnId="{3EEA79F4-5CA8-4368-B948-644BE3136AF5}">
      <dgm:prSet/>
      <dgm:spPr/>
      <dgm:t>
        <a:bodyPr/>
        <a:lstStyle/>
        <a:p>
          <a:endParaRPr lang="en-US"/>
        </a:p>
      </dgm:t>
    </dgm:pt>
    <dgm:pt modelId="{9280F06B-8DC7-4818-A5B7-1BCD4A832539}" type="pres">
      <dgm:prSet presAssocID="{D426F4FA-FA0F-4BD8-9538-471202AE92D2}" presName="root" presStyleCnt="0">
        <dgm:presLayoutVars>
          <dgm:dir/>
          <dgm:resizeHandles val="exact"/>
        </dgm:presLayoutVars>
      </dgm:prSet>
      <dgm:spPr/>
    </dgm:pt>
    <dgm:pt modelId="{F9B65A40-0776-4B5F-A50A-6EE15718B936}" type="pres">
      <dgm:prSet presAssocID="{9A343323-E1DF-4176-B51A-985A1E5AC9C4}" presName="compNode" presStyleCnt="0"/>
      <dgm:spPr/>
    </dgm:pt>
    <dgm:pt modelId="{2C979F69-F5DA-4BF0-A276-0A2E747187A4}" type="pres">
      <dgm:prSet presAssocID="{9A343323-E1DF-4176-B51A-985A1E5AC9C4}" presName="iconRect" presStyleLbl="node1" presStyleIdx="0" presStyleCnt="2" custLinFactNeighborX="80693" custLinFactNeighborY="-1753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7CD7F970-6F2F-4E79-B9EB-D52D3CC523D7}" type="pres">
      <dgm:prSet presAssocID="{9A343323-E1DF-4176-B51A-985A1E5AC9C4}" presName="spaceRect" presStyleCnt="0"/>
      <dgm:spPr/>
    </dgm:pt>
    <dgm:pt modelId="{8BEA2BD8-D14F-408D-AB85-6EFFF19AB794}" type="pres">
      <dgm:prSet presAssocID="{9A343323-E1DF-4176-B51A-985A1E5AC9C4}" presName="textRect" presStyleLbl="revTx" presStyleIdx="0" presStyleCnt="2" custScaleX="352369" custScaleY="244144" custLinFactNeighborX="33106" custLinFactNeighborY="68494">
        <dgm:presLayoutVars>
          <dgm:chMax val="1"/>
          <dgm:chPref val="1"/>
        </dgm:presLayoutVars>
      </dgm:prSet>
      <dgm:spPr/>
    </dgm:pt>
    <dgm:pt modelId="{806DE891-B610-4E87-84ED-D7F29F479E06}" type="pres">
      <dgm:prSet presAssocID="{87F096A8-509D-420E-A52A-85FE4F314A3E}" presName="sibTrans" presStyleCnt="0"/>
      <dgm:spPr/>
    </dgm:pt>
    <dgm:pt modelId="{6CDB6276-B466-4933-8087-AEEE47A61227}" type="pres">
      <dgm:prSet presAssocID="{BFE1394A-DF99-4342-BEF0-00B41632624E}" presName="compNode" presStyleCnt="0"/>
      <dgm:spPr/>
    </dgm:pt>
    <dgm:pt modelId="{FD83F26A-F2F3-4E0E-A85F-0014A966B3DF}" type="pres">
      <dgm:prSet presAssocID="{BFE1394A-DF99-4342-BEF0-00B41632624E}" presName="iconRect" presStyleLbl="node1" presStyleIdx="1" presStyleCnt="2"/>
      <dgm:spPr>
        <a:noFill/>
        <a:ln>
          <a:noFill/>
        </a:ln>
      </dgm:spPr>
    </dgm:pt>
    <dgm:pt modelId="{AFDB8485-BE80-4BD9-A636-6BACECDB870D}" type="pres">
      <dgm:prSet presAssocID="{BFE1394A-DF99-4342-BEF0-00B41632624E}" presName="spaceRect" presStyleCnt="0"/>
      <dgm:spPr/>
    </dgm:pt>
    <dgm:pt modelId="{2E840AF8-A97E-4A46-8D0B-27CE9DEE25AF}" type="pres">
      <dgm:prSet presAssocID="{BFE1394A-DF99-4342-BEF0-00B41632624E}" presName="textRect" presStyleLbl="revTx" presStyleIdx="1" presStyleCnt="2" custScaleX="124439" custScaleY="235837">
        <dgm:presLayoutVars>
          <dgm:chMax val="1"/>
          <dgm:chPref val="1"/>
        </dgm:presLayoutVars>
      </dgm:prSet>
      <dgm:spPr/>
    </dgm:pt>
  </dgm:ptLst>
  <dgm:cxnLst>
    <dgm:cxn modelId="{3CA0AE33-716D-4E08-8EDD-233219BA12EC}" type="presOf" srcId="{D426F4FA-FA0F-4BD8-9538-471202AE92D2}" destId="{9280F06B-8DC7-4818-A5B7-1BCD4A832539}" srcOrd="0" destOrd="0" presId="urn:microsoft.com/office/officeart/2018/2/layout/IconLabelList"/>
    <dgm:cxn modelId="{9148BB39-E744-42FF-9CCA-76B9EE520901}" type="presOf" srcId="{BFE1394A-DF99-4342-BEF0-00B41632624E}" destId="{2E840AF8-A97E-4A46-8D0B-27CE9DEE25AF}" srcOrd="0" destOrd="0" presId="urn:microsoft.com/office/officeart/2018/2/layout/IconLabelList"/>
    <dgm:cxn modelId="{9A51946F-A168-4831-BD04-FAE515A8974C}" srcId="{D426F4FA-FA0F-4BD8-9538-471202AE92D2}" destId="{9A343323-E1DF-4176-B51A-985A1E5AC9C4}" srcOrd="0" destOrd="0" parTransId="{4ADDFB27-1957-497C-B043-AF127F16D04D}" sibTransId="{87F096A8-509D-420E-A52A-85FE4F314A3E}"/>
    <dgm:cxn modelId="{80538CB8-8970-4CD5-9C03-B1764C0935CE}" type="presOf" srcId="{9A343323-E1DF-4176-B51A-985A1E5AC9C4}" destId="{8BEA2BD8-D14F-408D-AB85-6EFFF19AB794}" srcOrd="0" destOrd="0" presId="urn:microsoft.com/office/officeart/2018/2/layout/IconLabelList"/>
    <dgm:cxn modelId="{3EEA79F4-5CA8-4368-B948-644BE3136AF5}" srcId="{D426F4FA-FA0F-4BD8-9538-471202AE92D2}" destId="{BFE1394A-DF99-4342-BEF0-00B41632624E}" srcOrd="1" destOrd="0" parTransId="{8DFB6466-3061-485B-8918-FEA73BA9B59C}" sibTransId="{448A9810-ACCE-401C-93DE-70BB80A02227}"/>
    <dgm:cxn modelId="{18873EC8-0666-49CB-AD8A-D2AFA0544CF7}" type="presParOf" srcId="{9280F06B-8DC7-4818-A5B7-1BCD4A832539}" destId="{F9B65A40-0776-4B5F-A50A-6EE15718B936}" srcOrd="0" destOrd="0" presId="urn:microsoft.com/office/officeart/2018/2/layout/IconLabelList"/>
    <dgm:cxn modelId="{535FDC39-2934-4506-871B-C839905B5219}" type="presParOf" srcId="{F9B65A40-0776-4B5F-A50A-6EE15718B936}" destId="{2C979F69-F5DA-4BF0-A276-0A2E747187A4}" srcOrd="0" destOrd="0" presId="urn:microsoft.com/office/officeart/2018/2/layout/IconLabelList"/>
    <dgm:cxn modelId="{64604EA4-FB76-4E3D-ABCD-184F5E59BF08}" type="presParOf" srcId="{F9B65A40-0776-4B5F-A50A-6EE15718B936}" destId="{7CD7F970-6F2F-4E79-B9EB-D52D3CC523D7}" srcOrd="1" destOrd="0" presId="urn:microsoft.com/office/officeart/2018/2/layout/IconLabelList"/>
    <dgm:cxn modelId="{5DD4D757-6770-4395-9FDA-3D9676F8986E}" type="presParOf" srcId="{F9B65A40-0776-4B5F-A50A-6EE15718B936}" destId="{8BEA2BD8-D14F-408D-AB85-6EFFF19AB794}" srcOrd="2" destOrd="0" presId="urn:microsoft.com/office/officeart/2018/2/layout/IconLabelList"/>
    <dgm:cxn modelId="{5588961D-9146-4F45-9478-378C425E1DAA}" type="presParOf" srcId="{9280F06B-8DC7-4818-A5B7-1BCD4A832539}" destId="{806DE891-B610-4E87-84ED-D7F29F479E06}" srcOrd="1" destOrd="0" presId="urn:microsoft.com/office/officeart/2018/2/layout/IconLabelList"/>
    <dgm:cxn modelId="{6B2E99E1-CE47-40FF-978F-5AF3089F3344}" type="presParOf" srcId="{9280F06B-8DC7-4818-A5B7-1BCD4A832539}" destId="{6CDB6276-B466-4933-8087-AEEE47A61227}" srcOrd="2" destOrd="0" presId="urn:microsoft.com/office/officeart/2018/2/layout/IconLabelList"/>
    <dgm:cxn modelId="{48018E02-32EB-44B5-9FAA-E6A256C689FE}" type="presParOf" srcId="{6CDB6276-B466-4933-8087-AEEE47A61227}" destId="{FD83F26A-F2F3-4E0E-A85F-0014A966B3DF}" srcOrd="0" destOrd="0" presId="urn:microsoft.com/office/officeart/2018/2/layout/IconLabelList"/>
    <dgm:cxn modelId="{DFD06980-9DFD-4336-83A5-51ED19C00388}" type="presParOf" srcId="{6CDB6276-B466-4933-8087-AEEE47A61227}" destId="{AFDB8485-BE80-4BD9-A636-6BACECDB870D}" srcOrd="1" destOrd="0" presId="urn:microsoft.com/office/officeart/2018/2/layout/IconLabelList"/>
    <dgm:cxn modelId="{1F7145AB-0DF5-4DE9-A2B8-BEC4533015E8}" type="presParOf" srcId="{6CDB6276-B466-4933-8087-AEEE47A61227}" destId="{2E840AF8-A97E-4A46-8D0B-27CE9DEE25A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26F4FA-FA0F-4BD8-9538-471202AE92D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A343323-E1DF-4176-B51A-985A1E5AC9C4}">
      <dgm:prSet/>
      <dgm:spPr/>
      <dgm:t>
        <a:bodyPr/>
        <a:lstStyle/>
        <a:p>
          <a:r>
            <a:rPr lang="en-US" dirty="0"/>
            <a:t>Lack of a digital repository serving both the institution and the community at large</a:t>
          </a:r>
        </a:p>
      </dgm:t>
    </dgm:pt>
    <dgm:pt modelId="{4ADDFB27-1957-497C-B043-AF127F16D04D}" type="parTrans" cxnId="{9A51946F-A168-4831-BD04-FAE515A8974C}">
      <dgm:prSet/>
      <dgm:spPr/>
      <dgm:t>
        <a:bodyPr/>
        <a:lstStyle/>
        <a:p>
          <a:endParaRPr lang="en-US"/>
        </a:p>
      </dgm:t>
    </dgm:pt>
    <dgm:pt modelId="{87F096A8-509D-420E-A52A-85FE4F314A3E}" type="sibTrans" cxnId="{9A51946F-A168-4831-BD04-FAE515A8974C}">
      <dgm:prSet/>
      <dgm:spPr/>
      <dgm:t>
        <a:bodyPr/>
        <a:lstStyle/>
        <a:p>
          <a:endParaRPr lang="en-US"/>
        </a:p>
      </dgm:t>
    </dgm:pt>
    <dgm:pt modelId="{BFE1394A-DF99-4342-BEF0-00B41632624E}">
      <dgm:prSet/>
      <dgm:spPr/>
      <dgm:t>
        <a:bodyPr/>
        <a:lstStyle/>
        <a:p>
          <a:r>
            <a:rPr lang="en-US" dirty="0"/>
            <a:t>Ability to provide new and innovating technologies to students in a larger way</a:t>
          </a:r>
        </a:p>
      </dgm:t>
    </dgm:pt>
    <dgm:pt modelId="{8DFB6466-3061-485B-8918-FEA73BA9B59C}" type="parTrans" cxnId="{3EEA79F4-5CA8-4368-B948-644BE3136AF5}">
      <dgm:prSet/>
      <dgm:spPr/>
      <dgm:t>
        <a:bodyPr/>
        <a:lstStyle/>
        <a:p>
          <a:endParaRPr lang="en-US"/>
        </a:p>
      </dgm:t>
    </dgm:pt>
    <dgm:pt modelId="{448A9810-ACCE-401C-93DE-70BB80A02227}" type="sibTrans" cxnId="{3EEA79F4-5CA8-4368-B948-644BE3136AF5}">
      <dgm:prSet/>
      <dgm:spPr/>
      <dgm:t>
        <a:bodyPr/>
        <a:lstStyle/>
        <a:p>
          <a:endParaRPr lang="en-US"/>
        </a:p>
      </dgm:t>
    </dgm:pt>
    <dgm:pt modelId="{9280F06B-8DC7-4818-A5B7-1BCD4A832539}" type="pres">
      <dgm:prSet presAssocID="{D426F4FA-FA0F-4BD8-9538-471202AE92D2}" presName="root" presStyleCnt="0">
        <dgm:presLayoutVars>
          <dgm:dir/>
          <dgm:resizeHandles val="exact"/>
        </dgm:presLayoutVars>
      </dgm:prSet>
      <dgm:spPr/>
    </dgm:pt>
    <dgm:pt modelId="{F9B65A40-0776-4B5F-A50A-6EE15718B936}" type="pres">
      <dgm:prSet presAssocID="{9A343323-E1DF-4176-B51A-985A1E5AC9C4}" presName="compNode" presStyleCnt="0"/>
      <dgm:spPr/>
    </dgm:pt>
    <dgm:pt modelId="{2C979F69-F5DA-4BF0-A276-0A2E747187A4}" type="pres">
      <dgm:prSet presAssocID="{9A343323-E1DF-4176-B51A-985A1E5AC9C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7CD7F970-6F2F-4E79-B9EB-D52D3CC523D7}" type="pres">
      <dgm:prSet presAssocID="{9A343323-E1DF-4176-B51A-985A1E5AC9C4}" presName="spaceRect" presStyleCnt="0"/>
      <dgm:spPr/>
    </dgm:pt>
    <dgm:pt modelId="{8BEA2BD8-D14F-408D-AB85-6EFFF19AB794}" type="pres">
      <dgm:prSet presAssocID="{9A343323-E1DF-4176-B51A-985A1E5AC9C4}" presName="textRect" presStyleLbl="revTx" presStyleIdx="0" presStyleCnt="2" custScaleX="115186" custScaleY="250040">
        <dgm:presLayoutVars>
          <dgm:chMax val="1"/>
          <dgm:chPref val="1"/>
        </dgm:presLayoutVars>
      </dgm:prSet>
      <dgm:spPr/>
    </dgm:pt>
    <dgm:pt modelId="{806DE891-B610-4E87-84ED-D7F29F479E06}" type="pres">
      <dgm:prSet presAssocID="{87F096A8-509D-420E-A52A-85FE4F314A3E}" presName="sibTrans" presStyleCnt="0"/>
      <dgm:spPr/>
    </dgm:pt>
    <dgm:pt modelId="{6CDB6276-B466-4933-8087-AEEE47A61227}" type="pres">
      <dgm:prSet presAssocID="{BFE1394A-DF99-4342-BEF0-00B41632624E}" presName="compNode" presStyleCnt="0"/>
      <dgm:spPr/>
    </dgm:pt>
    <dgm:pt modelId="{FD83F26A-F2F3-4E0E-A85F-0014A966B3DF}" type="pres">
      <dgm:prSet presAssocID="{BFE1394A-DF99-4342-BEF0-00B41632624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AFDB8485-BE80-4BD9-A636-6BACECDB870D}" type="pres">
      <dgm:prSet presAssocID="{BFE1394A-DF99-4342-BEF0-00B41632624E}" presName="spaceRect" presStyleCnt="0"/>
      <dgm:spPr/>
    </dgm:pt>
    <dgm:pt modelId="{2E840AF8-A97E-4A46-8D0B-27CE9DEE25AF}" type="pres">
      <dgm:prSet presAssocID="{BFE1394A-DF99-4342-BEF0-00B41632624E}" presName="textRect" presStyleLbl="revTx" presStyleIdx="1" presStyleCnt="2" custScaleX="124439" custScaleY="235837">
        <dgm:presLayoutVars>
          <dgm:chMax val="1"/>
          <dgm:chPref val="1"/>
        </dgm:presLayoutVars>
      </dgm:prSet>
      <dgm:spPr/>
    </dgm:pt>
  </dgm:ptLst>
  <dgm:cxnLst>
    <dgm:cxn modelId="{3CA0AE33-716D-4E08-8EDD-233219BA12EC}" type="presOf" srcId="{D426F4FA-FA0F-4BD8-9538-471202AE92D2}" destId="{9280F06B-8DC7-4818-A5B7-1BCD4A832539}" srcOrd="0" destOrd="0" presId="urn:microsoft.com/office/officeart/2018/2/layout/IconLabelList"/>
    <dgm:cxn modelId="{9148BB39-E744-42FF-9CCA-76B9EE520901}" type="presOf" srcId="{BFE1394A-DF99-4342-BEF0-00B41632624E}" destId="{2E840AF8-A97E-4A46-8D0B-27CE9DEE25AF}" srcOrd="0" destOrd="0" presId="urn:microsoft.com/office/officeart/2018/2/layout/IconLabelList"/>
    <dgm:cxn modelId="{9A51946F-A168-4831-BD04-FAE515A8974C}" srcId="{D426F4FA-FA0F-4BD8-9538-471202AE92D2}" destId="{9A343323-E1DF-4176-B51A-985A1E5AC9C4}" srcOrd="0" destOrd="0" parTransId="{4ADDFB27-1957-497C-B043-AF127F16D04D}" sibTransId="{87F096A8-509D-420E-A52A-85FE4F314A3E}"/>
    <dgm:cxn modelId="{80538CB8-8970-4CD5-9C03-B1764C0935CE}" type="presOf" srcId="{9A343323-E1DF-4176-B51A-985A1E5AC9C4}" destId="{8BEA2BD8-D14F-408D-AB85-6EFFF19AB794}" srcOrd="0" destOrd="0" presId="urn:microsoft.com/office/officeart/2018/2/layout/IconLabelList"/>
    <dgm:cxn modelId="{3EEA79F4-5CA8-4368-B948-644BE3136AF5}" srcId="{D426F4FA-FA0F-4BD8-9538-471202AE92D2}" destId="{BFE1394A-DF99-4342-BEF0-00B41632624E}" srcOrd="1" destOrd="0" parTransId="{8DFB6466-3061-485B-8918-FEA73BA9B59C}" sibTransId="{448A9810-ACCE-401C-93DE-70BB80A02227}"/>
    <dgm:cxn modelId="{18873EC8-0666-49CB-AD8A-D2AFA0544CF7}" type="presParOf" srcId="{9280F06B-8DC7-4818-A5B7-1BCD4A832539}" destId="{F9B65A40-0776-4B5F-A50A-6EE15718B936}" srcOrd="0" destOrd="0" presId="urn:microsoft.com/office/officeart/2018/2/layout/IconLabelList"/>
    <dgm:cxn modelId="{535FDC39-2934-4506-871B-C839905B5219}" type="presParOf" srcId="{F9B65A40-0776-4B5F-A50A-6EE15718B936}" destId="{2C979F69-F5DA-4BF0-A276-0A2E747187A4}" srcOrd="0" destOrd="0" presId="urn:microsoft.com/office/officeart/2018/2/layout/IconLabelList"/>
    <dgm:cxn modelId="{64604EA4-FB76-4E3D-ABCD-184F5E59BF08}" type="presParOf" srcId="{F9B65A40-0776-4B5F-A50A-6EE15718B936}" destId="{7CD7F970-6F2F-4E79-B9EB-D52D3CC523D7}" srcOrd="1" destOrd="0" presId="urn:microsoft.com/office/officeart/2018/2/layout/IconLabelList"/>
    <dgm:cxn modelId="{5DD4D757-6770-4395-9FDA-3D9676F8986E}" type="presParOf" srcId="{F9B65A40-0776-4B5F-A50A-6EE15718B936}" destId="{8BEA2BD8-D14F-408D-AB85-6EFFF19AB794}" srcOrd="2" destOrd="0" presId="urn:microsoft.com/office/officeart/2018/2/layout/IconLabelList"/>
    <dgm:cxn modelId="{5588961D-9146-4F45-9478-378C425E1DAA}" type="presParOf" srcId="{9280F06B-8DC7-4818-A5B7-1BCD4A832539}" destId="{806DE891-B610-4E87-84ED-D7F29F479E06}" srcOrd="1" destOrd="0" presId="urn:microsoft.com/office/officeart/2018/2/layout/IconLabelList"/>
    <dgm:cxn modelId="{6B2E99E1-CE47-40FF-978F-5AF3089F3344}" type="presParOf" srcId="{9280F06B-8DC7-4818-A5B7-1BCD4A832539}" destId="{6CDB6276-B466-4933-8087-AEEE47A61227}" srcOrd="2" destOrd="0" presId="urn:microsoft.com/office/officeart/2018/2/layout/IconLabelList"/>
    <dgm:cxn modelId="{48018E02-32EB-44B5-9FAA-E6A256C689FE}" type="presParOf" srcId="{6CDB6276-B466-4933-8087-AEEE47A61227}" destId="{FD83F26A-F2F3-4E0E-A85F-0014A966B3DF}" srcOrd="0" destOrd="0" presId="urn:microsoft.com/office/officeart/2018/2/layout/IconLabelList"/>
    <dgm:cxn modelId="{DFD06980-9DFD-4336-83A5-51ED19C00388}" type="presParOf" srcId="{6CDB6276-B466-4933-8087-AEEE47A61227}" destId="{AFDB8485-BE80-4BD9-A636-6BACECDB870D}" srcOrd="1" destOrd="0" presId="urn:microsoft.com/office/officeart/2018/2/layout/IconLabelList"/>
    <dgm:cxn modelId="{1F7145AB-0DF5-4DE9-A2B8-BEC4533015E8}" type="presParOf" srcId="{6CDB6276-B466-4933-8087-AEEE47A61227}" destId="{2E840AF8-A97E-4A46-8D0B-27CE9DEE25A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0D2E84-A74F-4094-B210-45FC8A2DD420}" type="doc">
      <dgm:prSet loTypeId="urn:microsoft.com/office/officeart/2016/7/layout/VerticalSolidActionList" loCatId="List" qsTypeId="urn:microsoft.com/office/officeart/2005/8/quickstyle/simple4" qsCatId="simple" csTypeId="urn:microsoft.com/office/officeart/2005/8/colors/colorful2" csCatId="colorful"/>
      <dgm:spPr/>
      <dgm:t>
        <a:bodyPr/>
        <a:lstStyle/>
        <a:p>
          <a:endParaRPr lang="en-US"/>
        </a:p>
      </dgm:t>
    </dgm:pt>
    <dgm:pt modelId="{B49BDDE3-1151-4EA3-957D-7F72F3B3B6AB}">
      <dgm:prSet/>
      <dgm:spPr/>
      <dgm:t>
        <a:bodyPr/>
        <a:lstStyle/>
        <a:p>
          <a:r>
            <a:rPr lang="en-US"/>
            <a:t>Goal</a:t>
          </a:r>
        </a:p>
      </dgm:t>
    </dgm:pt>
    <dgm:pt modelId="{B53C0933-178F-4F06-92B5-B1FD63054772}" type="parTrans" cxnId="{71DE7CA9-F732-49D1-A904-3B603AFEDA94}">
      <dgm:prSet/>
      <dgm:spPr/>
      <dgm:t>
        <a:bodyPr/>
        <a:lstStyle/>
        <a:p>
          <a:endParaRPr lang="en-US"/>
        </a:p>
      </dgm:t>
    </dgm:pt>
    <dgm:pt modelId="{408DACB0-84DB-4565-A6DE-1FD31D8BB855}" type="sibTrans" cxnId="{71DE7CA9-F732-49D1-A904-3B603AFEDA94}">
      <dgm:prSet/>
      <dgm:spPr/>
      <dgm:t>
        <a:bodyPr/>
        <a:lstStyle/>
        <a:p>
          <a:endParaRPr lang="en-US"/>
        </a:p>
      </dgm:t>
    </dgm:pt>
    <dgm:pt modelId="{8CD16C3D-DEB3-472D-A25F-E2C6AD0925D4}">
      <dgm:prSet/>
      <dgm:spPr/>
      <dgm:t>
        <a:bodyPr/>
        <a:lstStyle/>
        <a:p>
          <a:r>
            <a:rPr lang="en-US"/>
            <a:t>Goal #1:  The College Repository</a:t>
          </a:r>
        </a:p>
      </dgm:t>
    </dgm:pt>
    <dgm:pt modelId="{E2CE835A-4936-4973-817C-748D31F3DC02}" type="parTrans" cxnId="{2BFDC8D1-2A2B-4F0A-842F-BB55621DB022}">
      <dgm:prSet/>
      <dgm:spPr/>
      <dgm:t>
        <a:bodyPr/>
        <a:lstStyle/>
        <a:p>
          <a:endParaRPr lang="en-US"/>
        </a:p>
      </dgm:t>
    </dgm:pt>
    <dgm:pt modelId="{2E5F8B26-323D-424F-9D3E-7FC38F9DDE60}" type="sibTrans" cxnId="{2BFDC8D1-2A2B-4F0A-842F-BB55621DB022}">
      <dgm:prSet/>
      <dgm:spPr/>
      <dgm:t>
        <a:bodyPr/>
        <a:lstStyle/>
        <a:p>
          <a:endParaRPr lang="en-US"/>
        </a:p>
      </dgm:t>
    </dgm:pt>
    <dgm:pt modelId="{C2CE57C7-C436-46B4-8A32-108ED0EF5E39}">
      <dgm:prSet/>
      <dgm:spPr/>
      <dgm:t>
        <a:bodyPr/>
        <a:lstStyle/>
        <a:p>
          <a:r>
            <a:rPr lang="en-US"/>
            <a:t>Goal</a:t>
          </a:r>
        </a:p>
      </dgm:t>
    </dgm:pt>
    <dgm:pt modelId="{C3FB2DCA-D039-49DC-BF16-B9CC97DFDFA3}" type="parTrans" cxnId="{DFFCEA1B-47F3-4536-B903-749EA3F3D7F4}">
      <dgm:prSet/>
      <dgm:spPr/>
      <dgm:t>
        <a:bodyPr/>
        <a:lstStyle/>
        <a:p>
          <a:endParaRPr lang="en-US"/>
        </a:p>
      </dgm:t>
    </dgm:pt>
    <dgm:pt modelId="{519146CE-E0D2-4E73-B23C-DB5B9ED35880}" type="sibTrans" cxnId="{DFFCEA1B-47F3-4536-B903-749EA3F3D7F4}">
      <dgm:prSet/>
      <dgm:spPr/>
      <dgm:t>
        <a:bodyPr/>
        <a:lstStyle/>
        <a:p>
          <a:endParaRPr lang="en-US"/>
        </a:p>
      </dgm:t>
    </dgm:pt>
    <dgm:pt modelId="{7D0E8DB1-C39F-4D14-9A48-3CA404099814}">
      <dgm:prSet/>
      <dgm:spPr/>
      <dgm:t>
        <a:bodyPr/>
        <a:lstStyle/>
        <a:p>
          <a:r>
            <a:rPr lang="en-US"/>
            <a:t>Goal #2:  Acquire New Technologies for Student Learning</a:t>
          </a:r>
        </a:p>
      </dgm:t>
    </dgm:pt>
    <dgm:pt modelId="{47A3EB94-CBB6-4DC4-B82A-B80444866C13}" type="parTrans" cxnId="{9DBB3E7E-EB0A-46FC-ADC9-16ABC13CDBE4}">
      <dgm:prSet/>
      <dgm:spPr/>
      <dgm:t>
        <a:bodyPr/>
        <a:lstStyle/>
        <a:p>
          <a:endParaRPr lang="en-US"/>
        </a:p>
      </dgm:t>
    </dgm:pt>
    <dgm:pt modelId="{E14FF3A3-AE44-4E4A-9BC2-ACBC2195E4ED}" type="sibTrans" cxnId="{9DBB3E7E-EB0A-46FC-ADC9-16ABC13CDBE4}">
      <dgm:prSet/>
      <dgm:spPr/>
      <dgm:t>
        <a:bodyPr/>
        <a:lstStyle/>
        <a:p>
          <a:endParaRPr lang="en-US"/>
        </a:p>
      </dgm:t>
    </dgm:pt>
    <dgm:pt modelId="{27E71341-3899-46F9-9728-F694D5DD8CAE}">
      <dgm:prSet/>
      <dgm:spPr/>
      <dgm:t>
        <a:bodyPr/>
        <a:lstStyle/>
        <a:p>
          <a:r>
            <a:rPr lang="en-US"/>
            <a:t>Goal</a:t>
          </a:r>
        </a:p>
      </dgm:t>
    </dgm:pt>
    <dgm:pt modelId="{7D492D09-D401-4C3D-B549-4308DAD1F457}" type="parTrans" cxnId="{C9C81F18-7445-4B39-9197-AA7CDC83D7EC}">
      <dgm:prSet/>
      <dgm:spPr/>
      <dgm:t>
        <a:bodyPr/>
        <a:lstStyle/>
        <a:p>
          <a:endParaRPr lang="en-US"/>
        </a:p>
      </dgm:t>
    </dgm:pt>
    <dgm:pt modelId="{A85989D9-CBFA-42C6-9DA8-7B746D97B716}" type="sibTrans" cxnId="{C9C81F18-7445-4B39-9197-AA7CDC83D7EC}">
      <dgm:prSet/>
      <dgm:spPr/>
      <dgm:t>
        <a:bodyPr/>
        <a:lstStyle/>
        <a:p>
          <a:endParaRPr lang="en-US"/>
        </a:p>
      </dgm:t>
    </dgm:pt>
    <dgm:pt modelId="{E6EC40F7-D3AD-4CEF-BBE3-58BCA59A4676}">
      <dgm:prSet/>
      <dgm:spPr/>
      <dgm:t>
        <a:bodyPr/>
        <a:lstStyle/>
        <a:p>
          <a:r>
            <a:rPr lang="en-US"/>
            <a:t>Goal #3:  Replacement of Decades-Old Furniture</a:t>
          </a:r>
        </a:p>
      </dgm:t>
    </dgm:pt>
    <dgm:pt modelId="{66DAA652-343F-4F08-9683-30C59F438857}" type="parTrans" cxnId="{BFE7DB05-6268-4A04-A4E2-4601B771DE02}">
      <dgm:prSet/>
      <dgm:spPr/>
      <dgm:t>
        <a:bodyPr/>
        <a:lstStyle/>
        <a:p>
          <a:endParaRPr lang="en-US"/>
        </a:p>
      </dgm:t>
    </dgm:pt>
    <dgm:pt modelId="{7ECFC2D8-5D4A-48D6-8EDC-5DF9E4C69992}" type="sibTrans" cxnId="{BFE7DB05-6268-4A04-A4E2-4601B771DE02}">
      <dgm:prSet/>
      <dgm:spPr/>
      <dgm:t>
        <a:bodyPr/>
        <a:lstStyle/>
        <a:p>
          <a:endParaRPr lang="en-US"/>
        </a:p>
      </dgm:t>
    </dgm:pt>
    <dgm:pt modelId="{BCCAE796-B675-4826-8B6F-92B499A398D2}" type="pres">
      <dgm:prSet presAssocID="{A40D2E84-A74F-4094-B210-45FC8A2DD420}" presName="Name0" presStyleCnt="0">
        <dgm:presLayoutVars>
          <dgm:dir/>
          <dgm:animLvl val="lvl"/>
          <dgm:resizeHandles val="exact"/>
        </dgm:presLayoutVars>
      </dgm:prSet>
      <dgm:spPr/>
    </dgm:pt>
    <dgm:pt modelId="{224402E4-9928-427E-A5F4-44865B9BF0F6}" type="pres">
      <dgm:prSet presAssocID="{B49BDDE3-1151-4EA3-957D-7F72F3B3B6AB}" presName="linNode" presStyleCnt="0"/>
      <dgm:spPr/>
    </dgm:pt>
    <dgm:pt modelId="{77137C6E-56C1-42D3-9EA2-79DEE31F4B2E}" type="pres">
      <dgm:prSet presAssocID="{B49BDDE3-1151-4EA3-957D-7F72F3B3B6AB}" presName="parentText" presStyleLbl="alignNode1" presStyleIdx="0" presStyleCnt="3">
        <dgm:presLayoutVars>
          <dgm:chMax val="1"/>
          <dgm:bulletEnabled/>
        </dgm:presLayoutVars>
      </dgm:prSet>
      <dgm:spPr/>
    </dgm:pt>
    <dgm:pt modelId="{95B96AD4-EBDA-42F0-8449-F9C1058B073B}" type="pres">
      <dgm:prSet presAssocID="{B49BDDE3-1151-4EA3-957D-7F72F3B3B6AB}" presName="descendantText" presStyleLbl="alignAccFollowNode1" presStyleIdx="0" presStyleCnt="3">
        <dgm:presLayoutVars>
          <dgm:bulletEnabled/>
        </dgm:presLayoutVars>
      </dgm:prSet>
      <dgm:spPr/>
    </dgm:pt>
    <dgm:pt modelId="{AD9266A9-5D31-457A-B240-43C64430A944}" type="pres">
      <dgm:prSet presAssocID="{408DACB0-84DB-4565-A6DE-1FD31D8BB855}" presName="sp" presStyleCnt="0"/>
      <dgm:spPr/>
    </dgm:pt>
    <dgm:pt modelId="{C5BC74F8-7458-4E4A-807C-11EB1E58DDB1}" type="pres">
      <dgm:prSet presAssocID="{C2CE57C7-C436-46B4-8A32-108ED0EF5E39}" presName="linNode" presStyleCnt="0"/>
      <dgm:spPr/>
    </dgm:pt>
    <dgm:pt modelId="{DA59D37B-DD41-44C3-9E1A-DFB8651EA6A6}" type="pres">
      <dgm:prSet presAssocID="{C2CE57C7-C436-46B4-8A32-108ED0EF5E39}" presName="parentText" presStyleLbl="alignNode1" presStyleIdx="1" presStyleCnt="3">
        <dgm:presLayoutVars>
          <dgm:chMax val="1"/>
          <dgm:bulletEnabled/>
        </dgm:presLayoutVars>
      </dgm:prSet>
      <dgm:spPr/>
    </dgm:pt>
    <dgm:pt modelId="{7A890E50-17DC-439A-9A2A-CB0C89396BA3}" type="pres">
      <dgm:prSet presAssocID="{C2CE57C7-C436-46B4-8A32-108ED0EF5E39}" presName="descendantText" presStyleLbl="alignAccFollowNode1" presStyleIdx="1" presStyleCnt="3">
        <dgm:presLayoutVars>
          <dgm:bulletEnabled/>
        </dgm:presLayoutVars>
      </dgm:prSet>
      <dgm:spPr/>
    </dgm:pt>
    <dgm:pt modelId="{FD106994-1D17-4C81-B913-01F27B5D8CE0}" type="pres">
      <dgm:prSet presAssocID="{519146CE-E0D2-4E73-B23C-DB5B9ED35880}" presName="sp" presStyleCnt="0"/>
      <dgm:spPr/>
    </dgm:pt>
    <dgm:pt modelId="{E4615AB9-1011-4DF8-83D9-A4625D7E2B3D}" type="pres">
      <dgm:prSet presAssocID="{27E71341-3899-46F9-9728-F694D5DD8CAE}" presName="linNode" presStyleCnt="0"/>
      <dgm:spPr/>
    </dgm:pt>
    <dgm:pt modelId="{6AA47E62-7007-45F2-929E-5C5D25A12742}" type="pres">
      <dgm:prSet presAssocID="{27E71341-3899-46F9-9728-F694D5DD8CAE}" presName="parentText" presStyleLbl="alignNode1" presStyleIdx="2" presStyleCnt="3">
        <dgm:presLayoutVars>
          <dgm:chMax val="1"/>
          <dgm:bulletEnabled/>
        </dgm:presLayoutVars>
      </dgm:prSet>
      <dgm:spPr/>
    </dgm:pt>
    <dgm:pt modelId="{7FDCB49E-990C-4B3A-ADC7-DB3A442FB54B}" type="pres">
      <dgm:prSet presAssocID="{27E71341-3899-46F9-9728-F694D5DD8CAE}" presName="descendantText" presStyleLbl="alignAccFollowNode1" presStyleIdx="2" presStyleCnt="3">
        <dgm:presLayoutVars>
          <dgm:bulletEnabled/>
        </dgm:presLayoutVars>
      </dgm:prSet>
      <dgm:spPr/>
    </dgm:pt>
  </dgm:ptLst>
  <dgm:cxnLst>
    <dgm:cxn modelId="{BFE7DB05-6268-4A04-A4E2-4601B771DE02}" srcId="{27E71341-3899-46F9-9728-F694D5DD8CAE}" destId="{E6EC40F7-D3AD-4CEF-BBE3-58BCA59A4676}" srcOrd="0" destOrd="0" parTransId="{66DAA652-343F-4F08-9683-30C59F438857}" sibTransId="{7ECFC2D8-5D4A-48D6-8EDC-5DF9E4C69992}"/>
    <dgm:cxn modelId="{316C1115-B5D7-462D-8AFC-EAD79304CF10}" type="presOf" srcId="{E6EC40F7-D3AD-4CEF-BBE3-58BCA59A4676}" destId="{7FDCB49E-990C-4B3A-ADC7-DB3A442FB54B}" srcOrd="0" destOrd="0" presId="urn:microsoft.com/office/officeart/2016/7/layout/VerticalSolidActionList"/>
    <dgm:cxn modelId="{C9C81F18-7445-4B39-9197-AA7CDC83D7EC}" srcId="{A40D2E84-A74F-4094-B210-45FC8A2DD420}" destId="{27E71341-3899-46F9-9728-F694D5DD8CAE}" srcOrd="2" destOrd="0" parTransId="{7D492D09-D401-4C3D-B549-4308DAD1F457}" sibTransId="{A85989D9-CBFA-42C6-9DA8-7B746D97B716}"/>
    <dgm:cxn modelId="{DFFCEA1B-47F3-4536-B903-749EA3F3D7F4}" srcId="{A40D2E84-A74F-4094-B210-45FC8A2DD420}" destId="{C2CE57C7-C436-46B4-8A32-108ED0EF5E39}" srcOrd="1" destOrd="0" parTransId="{C3FB2DCA-D039-49DC-BF16-B9CC97DFDFA3}" sibTransId="{519146CE-E0D2-4E73-B23C-DB5B9ED35880}"/>
    <dgm:cxn modelId="{26FEAF28-3AA6-4F86-B418-92AD7421A30F}" type="presOf" srcId="{8CD16C3D-DEB3-472D-A25F-E2C6AD0925D4}" destId="{95B96AD4-EBDA-42F0-8449-F9C1058B073B}" srcOrd="0" destOrd="0" presId="urn:microsoft.com/office/officeart/2016/7/layout/VerticalSolidActionList"/>
    <dgm:cxn modelId="{6A2AFF69-B216-44D0-9610-AAF65434B04E}" type="presOf" srcId="{C2CE57C7-C436-46B4-8A32-108ED0EF5E39}" destId="{DA59D37B-DD41-44C3-9E1A-DFB8651EA6A6}" srcOrd="0" destOrd="0" presId="urn:microsoft.com/office/officeart/2016/7/layout/VerticalSolidActionList"/>
    <dgm:cxn modelId="{8FA5BB6A-191F-4459-A716-BD81A69FB838}" type="presOf" srcId="{27E71341-3899-46F9-9728-F694D5DD8CAE}" destId="{6AA47E62-7007-45F2-929E-5C5D25A12742}" srcOrd="0" destOrd="0" presId="urn:microsoft.com/office/officeart/2016/7/layout/VerticalSolidActionList"/>
    <dgm:cxn modelId="{0B2A0752-093A-4404-B281-11762603A1FD}" type="presOf" srcId="{A40D2E84-A74F-4094-B210-45FC8A2DD420}" destId="{BCCAE796-B675-4826-8B6F-92B499A398D2}" srcOrd="0" destOrd="0" presId="urn:microsoft.com/office/officeart/2016/7/layout/VerticalSolidActionList"/>
    <dgm:cxn modelId="{9DBB3E7E-EB0A-46FC-ADC9-16ABC13CDBE4}" srcId="{C2CE57C7-C436-46B4-8A32-108ED0EF5E39}" destId="{7D0E8DB1-C39F-4D14-9A48-3CA404099814}" srcOrd="0" destOrd="0" parTransId="{47A3EB94-CBB6-4DC4-B82A-B80444866C13}" sibTransId="{E14FF3A3-AE44-4E4A-9BC2-ACBC2195E4ED}"/>
    <dgm:cxn modelId="{71DE7CA9-F732-49D1-A904-3B603AFEDA94}" srcId="{A40D2E84-A74F-4094-B210-45FC8A2DD420}" destId="{B49BDDE3-1151-4EA3-957D-7F72F3B3B6AB}" srcOrd="0" destOrd="0" parTransId="{B53C0933-178F-4F06-92B5-B1FD63054772}" sibTransId="{408DACB0-84DB-4565-A6DE-1FD31D8BB855}"/>
    <dgm:cxn modelId="{EBEACBAB-2B2F-4C9C-9510-1B0B2EFB20F0}" type="presOf" srcId="{B49BDDE3-1151-4EA3-957D-7F72F3B3B6AB}" destId="{77137C6E-56C1-42D3-9EA2-79DEE31F4B2E}" srcOrd="0" destOrd="0" presId="urn:microsoft.com/office/officeart/2016/7/layout/VerticalSolidActionList"/>
    <dgm:cxn modelId="{C991CFB7-7FB3-4ABC-BACC-7D3EB34B1A48}" type="presOf" srcId="{7D0E8DB1-C39F-4D14-9A48-3CA404099814}" destId="{7A890E50-17DC-439A-9A2A-CB0C89396BA3}" srcOrd="0" destOrd="0" presId="urn:microsoft.com/office/officeart/2016/7/layout/VerticalSolidActionList"/>
    <dgm:cxn modelId="{2BFDC8D1-2A2B-4F0A-842F-BB55621DB022}" srcId="{B49BDDE3-1151-4EA3-957D-7F72F3B3B6AB}" destId="{8CD16C3D-DEB3-472D-A25F-E2C6AD0925D4}" srcOrd="0" destOrd="0" parTransId="{E2CE835A-4936-4973-817C-748D31F3DC02}" sibTransId="{2E5F8B26-323D-424F-9D3E-7FC38F9DDE60}"/>
    <dgm:cxn modelId="{CB1F1EF0-74F1-4E27-A078-17F71D3DA976}" type="presParOf" srcId="{BCCAE796-B675-4826-8B6F-92B499A398D2}" destId="{224402E4-9928-427E-A5F4-44865B9BF0F6}" srcOrd="0" destOrd="0" presId="urn:microsoft.com/office/officeart/2016/7/layout/VerticalSolidActionList"/>
    <dgm:cxn modelId="{CB657060-D4CE-425B-8D27-85B8706FBBAB}" type="presParOf" srcId="{224402E4-9928-427E-A5F4-44865B9BF0F6}" destId="{77137C6E-56C1-42D3-9EA2-79DEE31F4B2E}" srcOrd="0" destOrd="0" presId="urn:microsoft.com/office/officeart/2016/7/layout/VerticalSolidActionList"/>
    <dgm:cxn modelId="{635CC648-BDE6-4636-ABCD-C798D41023E5}" type="presParOf" srcId="{224402E4-9928-427E-A5F4-44865B9BF0F6}" destId="{95B96AD4-EBDA-42F0-8449-F9C1058B073B}" srcOrd="1" destOrd="0" presId="urn:microsoft.com/office/officeart/2016/7/layout/VerticalSolidActionList"/>
    <dgm:cxn modelId="{E8ED18D8-0767-4084-BC94-E7DE481351E5}" type="presParOf" srcId="{BCCAE796-B675-4826-8B6F-92B499A398D2}" destId="{AD9266A9-5D31-457A-B240-43C64430A944}" srcOrd="1" destOrd="0" presId="urn:microsoft.com/office/officeart/2016/7/layout/VerticalSolidActionList"/>
    <dgm:cxn modelId="{BE395354-E22E-4559-A52C-066D13110475}" type="presParOf" srcId="{BCCAE796-B675-4826-8B6F-92B499A398D2}" destId="{C5BC74F8-7458-4E4A-807C-11EB1E58DDB1}" srcOrd="2" destOrd="0" presId="urn:microsoft.com/office/officeart/2016/7/layout/VerticalSolidActionList"/>
    <dgm:cxn modelId="{10F78CA4-4002-4D61-A8F2-D19DB8137F8E}" type="presParOf" srcId="{C5BC74F8-7458-4E4A-807C-11EB1E58DDB1}" destId="{DA59D37B-DD41-44C3-9E1A-DFB8651EA6A6}" srcOrd="0" destOrd="0" presId="urn:microsoft.com/office/officeart/2016/7/layout/VerticalSolidActionList"/>
    <dgm:cxn modelId="{1888E90F-6A81-4B55-A242-E1A868CC63C1}" type="presParOf" srcId="{C5BC74F8-7458-4E4A-807C-11EB1E58DDB1}" destId="{7A890E50-17DC-439A-9A2A-CB0C89396BA3}" srcOrd="1" destOrd="0" presId="urn:microsoft.com/office/officeart/2016/7/layout/VerticalSolidActionList"/>
    <dgm:cxn modelId="{B472AEB3-69D8-4A94-87B6-423F2D2EFD16}" type="presParOf" srcId="{BCCAE796-B675-4826-8B6F-92B499A398D2}" destId="{FD106994-1D17-4C81-B913-01F27B5D8CE0}" srcOrd="3" destOrd="0" presId="urn:microsoft.com/office/officeart/2016/7/layout/VerticalSolidActionList"/>
    <dgm:cxn modelId="{9CEA0E0A-E695-4EF5-A1C3-4C4ADFB2180E}" type="presParOf" srcId="{BCCAE796-B675-4826-8B6F-92B499A398D2}" destId="{E4615AB9-1011-4DF8-83D9-A4625D7E2B3D}" srcOrd="4" destOrd="0" presId="urn:microsoft.com/office/officeart/2016/7/layout/VerticalSolidActionList"/>
    <dgm:cxn modelId="{CC23BAAA-9B62-49EB-8483-90D9EBA7A92C}" type="presParOf" srcId="{E4615AB9-1011-4DF8-83D9-A4625D7E2B3D}" destId="{6AA47E62-7007-45F2-929E-5C5D25A12742}" srcOrd="0" destOrd="0" presId="urn:microsoft.com/office/officeart/2016/7/layout/VerticalSolidActionList"/>
    <dgm:cxn modelId="{F0158700-2788-43B3-9C2D-30E84B631D95}" type="presParOf" srcId="{E4615AB9-1011-4DF8-83D9-A4625D7E2B3D}" destId="{7FDCB49E-990C-4B3A-ADC7-DB3A442FB54B}"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20E942-AE55-4752-A827-DBB0C2C75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5246006-DD38-4510-AD48-E462DC2E211E}">
      <dgm:prSet/>
      <dgm:spPr/>
      <dgm:t>
        <a:bodyPr/>
        <a:lstStyle/>
        <a:p>
          <a:r>
            <a:rPr lang="en-US" b="1" dirty="0"/>
            <a:t>     The End!!!</a:t>
          </a:r>
          <a:endParaRPr lang="en-US" dirty="0"/>
        </a:p>
      </dgm:t>
    </dgm:pt>
    <dgm:pt modelId="{EC3C4EE4-7918-4C08-AF47-C283B3B003BB}" type="parTrans" cxnId="{1B9526C4-A82A-490C-8987-68B76F8C428D}">
      <dgm:prSet/>
      <dgm:spPr/>
      <dgm:t>
        <a:bodyPr/>
        <a:lstStyle/>
        <a:p>
          <a:endParaRPr lang="en-US"/>
        </a:p>
      </dgm:t>
    </dgm:pt>
    <dgm:pt modelId="{FC591674-2016-4432-A189-C09FFB7217FA}" type="sibTrans" cxnId="{1B9526C4-A82A-490C-8987-68B76F8C428D}">
      <dgm:prSet/>
      <dgm:spPr/>
      <dgm:t>
        <a:bodyPr/>
        <a:lstStyle/>
        <a:p>
          <a:endParaRPr lang="en-US"/>
        </a:p>
      </dgm:t>
    </dgm:pt>
    <dgm:pt modelId="{5E73F622-D7F8-4C94-A03D-6551F88C2F03}" type="pres">
      <dgm:prSet presAssocID="{AC20E942-AE55-4752-A827-DBB0C2C75B95}" presName="linear" presStyleCnt="0">
        <dgm:presLayoutVars>
          <dgm:animLvl val="lvl"/>
          <dgm:resizeHandles val="exact"/>
        </dgm:presLayoutVars>
      </dgm:prSet>
      <dgm:spPr/>
    </dgm:pt>
    <dgm:pt modelId="{79DE0352-0081-4ECE-B688-0567CC3AB6D2}" type="pres">
      <dgm:prSet presAssocID="{25246006-DD38-4510-AD48-E462DC2E211E}" presName="parentText" presStyleLbl="node1" presStyleIdx="0" presStyleCnt="1" custLinFactNeighborX="-2352" custLinFactNeighborY="0">
        <dgm:presLayoutVars>
          <dgm:chMax val="0"/>
          <dgm:bulletEnabled val="1"/>
        </dgm:presLayoutVars>
      </dgm:prSet>
      <dgm:spPr/>
    </dgm:pt>
  </dgm:ptLst>
  <dgm:cxnLst>
    <dgm:cxn modelId="{A4000A7E-1228-442A-A0C7-DF455A976A67}" type="presOf" srcId="{25246006-DD38-4510-AD48-E462DC2E211E}" destId="{79DE0352-0081-4ECE-B688-0567CC3AB6D2}" srcOrd="0" destOrd="0" presId="urn:microsoft.com/office/officeart/2005/8/layout/vList2"/>
    <dgm:cxn modelId="{1B9526C4-A82A-490C-8987-68B76F8C428D}" srcId="{AC20E942-AE55-4752-A827-DBB0C2C75B95}" destId="{25246006-DD38-4510-AD48-E462DC2E211E}" srcOrd="0" destOrd="0" parTransId="{EC3C4EE4-7918-4C08-AF47-C283B3B003BB}" sibTransId="{FC591674-2016-4432-A189-C09FFB7217FA}"/>
    <dgm:cxn modelId="{134FDEE0-7234-4F36-8359-DBBE8F078B20}" type="presOf" srcId="{AC20E942-AE55-4752-A827-DBB0C2C75B95}" destId="{5E73F622-D7F8-4C94-A03D-6551F88C2F03}" srcOrd="0" destOrd="0" presId="urn:microsoft.com/office/officeart/2005/8/layout/vList2"/>
    <dgm:cxn modelId="{2D6C7C95-7804-451D-A237-D07CA8B4DEBB}" type="presParOf" srcId="{5E73F622-D7F8-4C94-A03D-6551F88C2F03}" destId="{79DE0352-0081-4ECE-B688-0567CC3AB6D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47C88-4D79-4F70-812E-9C03BF445D65}">
      <dsp:nvSpPr>
        <dsp:cNvPr id="0" name=""/>
        <dsp:cNvSpPr/>
      </dsp:nvSpPr>
      <dsp:spPr>
        <a:xfrm>
          <a:off x="0" y="855526"/>
          <a:ext cx="6832212" cy="157943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83B50B-9722-4DCB-8A38-03A0A5F30B63}">
      <dsp:nvSpPr>
        <dsp:cNvPr id="0" name=""/>
        <dsp:cNvSpPr/>
      </dsp:nvSpPr>
      <dsp:spPr>
        <a:xfrm>
          <a:off x="477778" y="1210899"/>
          <a:ext cx="868688" cy="8686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4DB8293-F528-4335-AEC1-997E92064F2F}">
      <dsp:nvSpPr>
        <dsp:cNvPr id="0" name=""/>
        <dsp:cNvSpPr/>
      </dsp:nvSpPr>
      <dsp:spPr>
        <a:xfrm>
          <a:off x="1824245" y="855526"/>
          <a:ext cx="5007966" cy="1579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157" tIns="167157" rIns="167157" bIns="167157" numCol="1" spcCol="1270" anchor="ctr" anchorCtr="0">
          <a:noAutofit/>
        </a:bodyPr>
        <a:lstStyle/>
        <a:p>
          <a:pPr marL="0" lvl="0" indent="0" algn="l" defTabSz="889000">
            <a:lnSpc>
              <a:spcPct val="90000"/>
            </a:lnSpc>
            <a:spcBef>
              <a:spcPct val="0"/>
            </a:spcBef>
            <a:spcAft>
              <a:spcPct val="35000"/>
            </a:spcAft>
            <a:buNone/>
          </a:pPr>
          <a:r>
            <a:rPr lang="en-US" sz="2000" kern="1200"/>
            <a:t>The Library contributes to the Core Theme of Student Success by helping students to “feel welcomed, included, engaged, and supported”</a:t>
          </a:r>
        </a:p>
      </dsp:txBody>
      <dsp:txXfrm>
        <a:off x="1824245" y="855526"/>
        <a:ext cx="5007966" cy="1579433"/>
      </dsp:txXfrm>
    </dsp:sp>
    <dsp:sp modelId="{11210EBA-8140-48EC-ABE4-4D6956894FD6}">
      <dsp:nvSpPr>
        <dsp:cNvPr id="0" name=""/>
        <dsp:cNvSpPr/>
      </dsp:nvSpPr>
      <dsp:spPr>
        <a:xfrm>
          <a:off x="0" y="2829818"/>
          <a:ext cx="6832212" cy="157943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B26F5E-70AF-4436-A0D1-843CC3B87D94}">
      <dsp:nvSpPr>
        <dsp:cNvPr id="0" name=""/>
        <dsp:cNvSpPr/>
      </dsp:nvSpPr>
      <dsp:spPr>
        <a:xfrm>
          <a:off x="477778" y="3185191"/>
          <a:ext cx="868688" cy="8686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C73F54-AE1A-4983-A24C-907016580C9E}">
      <dsp:nvSpPr>
        <dsp:cNvPr id="0" name=""/>
        <dsp:cNvSpPr/>
      </dsp:nvSpPr>
      <dsp:spPr>
        <a:xfrm>
          <a:off x="1824245" y="2829818"/>
          <a:ext cx="5007966" cy="1579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157" tIns="167157" rIns="167157" bIns="167157" numCol="1" spcCol="1270" anchor="ctr" anchorCtr="0">
          <a:noAutofit/>
        </a:bodyPr>
        <a:lstStyle/>
        <a:p>
          <a:pPr marL="0" lvl="0" indent="0" algn="l" defTabSz="889000">
            <a:lnSpc>
              <a:spcPct val="90000"/>
            </a:lnSpc>
            <a:spcBef>
              <a:spcPct val="0"/>
            </a:spcBef>
            <a:spcAft>
              <a:spcPct val="35000"/>
            </a:spcAft>
            <a:buNone/>
          </a:pPr>
          <a:r>
            <a:rPr lang="en-US" sz="2000" kern="1200"/>
            <a:t>The Library supports students as they progress/persist toward their educational goals and experience academic success</a:t>
          </a:r>
        </a:p>
      </dsp:txBody>
      <dsp:txXfrm>
        <a:off x="1824245" y="2829818"/>
        <a:ext cx="5007966" cy="1579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79F69-F5DA-4BF0-A276-0A2E747187A4}">
      <dsp:nvSpPr>
        <dsp:cNvPr id="0" name=""/>
        <dsp:cNvSpPr/>
      </dsp:nvSpPr>
      <dsp:spPr>
        <a:xfrm>
          <a:off x="2194692" y="163299"/>
          <a:ext cx="405000" cy="405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BEA2BD8-D14F-408D-AB85-6EFFF19AB794}">
      <dsp:nvSpPr>
        <dsp:cNvPr id="0" name=""/>
        <dsp:cNvSpPr/>
      </dsp:nvSpPr>
      <dsp:spPr>
        <a:xfrm>
          <a:off x="782679" y="815340"/>
          <a:ext cx="3171321" cy="1351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br>
            <a:rPr lang="en-US" sz="1200" kern="1200" dirty="0"/>
          </a:br>
          <a:r>
            <a:rPr lang="en-US" sz="2000" kern="1200" dirty="0"/>
            <a:t>The biggest strength of the OCCC Library is their relationship with the College campus and the broader community through multiple strategies in order to advocate, collaborate, and educate.</a:t>
          </a:r>
        </a:p>
      </dsp:txBody>
      <dsp:txXfrm>
        <a:off x="782679" y="815340"/>
        <a:ext cx="3171321" cy="1351678"/>
      </dsp:txXfrm>
    </dsp:sp>
    <dsp:sp modelId="{FD83F26A-F2F3-4E0E-A85F-0014A966B3DF}">
      <dsp:nvSpPr>
        <dsp:cNvPr id="0" name=""/>
        <dsp:cNvSpPr/>
      </dsp:nvSpPr>
      <dsp:spPr>
        <a:xfrm>
          <a:off x="1867886" y="2012808"/>
          <a:ext cx="405000" cy="405000"/>
        </a:xfrm>
        <a:prstGeom prst="rect">
          <a:avLst/>
        </a:prstGeom>
        <a:no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E840AF8-A97E-4A46-8D0B-27CE9DEE25AF}">
      <dsp:nvSpPr>
        <dsp:cNvPr id="0" name=""/>
        <dsp:cNvSpPr/>
      </dsp:nvSpPr>
      <dsp:spPr>
        <a:xfrm>
          <a:off x="1510410" y="2237637"/>
          <a:ext cx="1119951" cy="1305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90000"/>
            </a:lnSpc>
            <a:spcBef>
              <a:spcPct val="0"/>
            </a:spcBef>
            <a:spcAft>
              <a:spcPct val="35000"/>
            </a:spcAft>
            <a:buNone/>
          </a:pPr>
          <a:endParaRPr lang="en-US" sz="4800" kern="1200"/>
        </a:p>
      </dsp:txBody>
      <dsp:txXfrm>
        <a:off x="1510410" y="2237637"/>
        <a:ext cx="1119951" cy="13056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79F69-F5DA-4BF0-A276-0A2E747187A4}">
      <dsp:nvSpPr>
        <dsp:cNvPr id="0" name=""/>
        <dsp:cNvSpPr/>
      </dsp:nvSpPr>
      <dsp:spPr>
        <a:xfrm>
          <a:off x="1744731" y="227386"/>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BEA2BD8-D14F-408D-AB85-6EFFF19AB794}">
      <dsp:nvSpPr>
        <dsp:cNvPr id="0" name=""/>
        <dsp:cNvSpPr/>
      </dsp:nvSpPr>
      <dsp:spPr>
        <a:xfrm>
          <a:off x="228713" y="2101592"/>
          <a:ext cx="4976035" cy="180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kern="1200" dirty="0"/>
            <a:t>Lack of a digital repository serving both the institution and the community at large</a:t>
          </a:r>
        </a:p>
      </dsp:txBody>
      <dsp:txXfrm>
        <a:off x="228713" y="2101592"/>
        <a:ext cx="4976035" cy="1800288"/>
      </dsp:txXfrm>
    </dsp:sp>
    <dsp:sp modelId="{FD83F26A-F2F3-4E0E-A85F-0014A966B3DF}">
      <dsp:nvSpPr>
        <dsp:cNvPr id="0" name=""/>
        <dsp:cNvSpPr/>
      </dsp:nvSpPr>
      <dsp:spPr>
        <a:xfrm>
          <a:off x="7676631" y="252952"/>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E840AF8-A97E-4A46-8D0B-27CE9DEE25AF}">
      <dsp:nvSpPr>
        <dsp:cNvPr id="0" name=""/>
        <dsp:cNvSpPr/>
      </dsp:nvSpPr>
      <dsp:spPr>
        <a:xfrm>
          <a:off x="5960749" y="2178288"/>
          <a:ext cx="5375764" cy="1698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pPr>
          <a:r>
            <a:rPr lang="en-US" sz="2700" kern="1200" dirty="0"/>
            <a:t>Ability to provide new and innovating technologies to students in a larger way</a:t>
          </a:r>
        </a:p>
      </dsp:txBody>
      <dsp:txXfrm>
        <a:off x="5960749" y="2178288"/>
        <a:ext cx="5375764" cy="16980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96AD4-EBDA-42F0-8449-F9C1058B073B}">
      <dsp:nvSpPr>
        <dsp:cNvPr id="0" name=""/>
        <dsp:cNvSpPr/>
      </dsp:nvSpPr>
      <dsp:spPr>
        <a:xfrm>
          <a:off x="1366442" y="1645"/>
          <a:ext cx="5465769" cy="1686374"/>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428339" rIns="106051" bIns="428339" numCol="1" spcCol="1270" anchor="ctr" anchorCtr="0">
          <a:noAutofit/>
        </a:bodyPr>
        <a:lstStyle/>
        <a:p>
          <a:pPr marL="0" lvl="0" indent="0" algn="l" defTabSz="1066800">
            <a:lnSpc>
              <a:spcPct val="90000"/>
            </a:lnSpc>
            <a:spcBef>
              <a:spcPct val="0"/>
            </a:spcBef>
            <a:spcAft>
              <a:spcPct val="35000"/>
            </a:spcAft>
            <a:buNone/>
          </a:pPr>
          <a:r>
            <a:rPr lang="en-US" sz="2400" kern="1200"/>
            <a:t>Goal #1:  The College Repository</a:t>
          </a:r>
        </a:p>
      </dsp:txBody>
      <dsp:txXfrm>
        <a:off x="1366442" y="1645"/>
        <a:ext cx="5465769" cy="1686374"/>
      </dsp:txXfrm>
    </dsp:sp>
    <dsp:sp modelId="{77137C6E-56C1-42D3-9EA2-79DEE31F4B2E}">
      <dsp:nvSpPr>
        <dsp:cNvPr id="0" name=""/>
        <dsp:cNvSpPr/>
      </dsp:nvSpPr>
      <dsp:spPr>
        <a:xfrm>
          <a:off x="0" y="1645"/>
          <a:ext cx="1366442" cy="1686374"/>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166576" rIns="72308" bIns="166576" numCol="1" spcCol="1270" anchor="ctr" anchorCtr="0">
          <a:noAutofit/>
        </a:bodyPr>
        <a:lstStyle/>
        <a:p>
          <a:pPr marL="0" lvl="0" indent="0" algn="ctr" defTabSz="1244600">
            <a:lnSpc>
              <a:spcPct val="90000"/>
            </a:lnSpc>
            <a:spcBef>
              <a:spcPct val="0"/>
            </a:spcBef>
            <a:spcAft>
              <a:spcPct val="35000"/>
            </a:spcAft>
            <a:buNone/>
          </a:pPr>
          <a:r>
            <a:rPr lang="en-US" sz="2800" kern="1200"/>
            <a:t>Goal</a:t>
          </a:r>
        </a:p>
      </dsp:txBody>
      <dsp:txXfrm>
        <a:off x="0" y="1645"/>
        <a:ext cx="1366442" cy="1686374"/>
      </dsp:txXfrm>
    </dsp:sp>
    <dsp:sp modelId="{7A890E50-17DC-439A-9A2A-CB0C89396BA3}">
      <dsp:nvSpPr>
        <dsp:cNvPr id="0" name=""/>
        <dsp:cNvSpPr/>
      </dsp:nvSpPr>
      <dsp:spPr>
        <a:xfrm>
          <a:off x="1366442" y="1789202"/>
          <a:ext cx="5465769" cy="1686374"/>
        </a:xfrm>
        <a:prstGeom prst="rect">
          <a:avLst/>
        </a:prstGeom>
        <a:solidFill>
          <a:schemeClr val="accent2">
            <a:tint val="40000"/>
            <a:alpha val="90000"/>
            <a:hueOff val="386720"/>
            <a:satOff val="-9813"/>
            <a:lumOff val="-1164"/>
            <a:alphaOff val="0"/>
          </a:schemeClr>
        </a:solidFill>
        <a:ln w="9525" cap="rnd" cmpd="sng" algn="ctr">
          <a:solidFill>
            <a:schemeClr val="accent2">
              <a:tint val="40000"/>
              <a:alpha val="90000"/>
              <a:hueOff val="386720"/>
              <a:satOff val="-9813"/>
              <a:lumOff val="-116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428339" rIns="106051" bIns="428339" numCol="1" spcCol="1270" anchor="ctr" anchorCtr="0">
          <a:noAutofit/>
        </a:bodyPr>
        <a:lstStyle/>
        <a:p>
          <a:pPr marL="0" lvl="0" indent="0" algn="l" defTabSz="1066800">
            <a:lnSpc>
              <a:spcPct val="90000"/>
            </a:lnSpc>
            <a:spcBef>
              <a:spcPct val="0"/>
            </a:spcBef>
            <a:spcAft>
              <a:spcPct val="35000"/>
            </a:spcAft>
            <a:buNone/>
          </a:pPr>
          <a:r>
            <a:rPr lang="en-US" sz="2400" kern="1200"/>
            <a:t>Goal #2:  Acquire New Technologies for Student Learning</a:t>
          </a:r>
        </a:p>
      </dsp:txBody>
      <dsp:txXfrm>
        <a:off x="1366442" y="1789202"/>
        <a:ext cx="5465769" cy="1686374"/>
      </dsp:txXfrm>
    </dsp:sp>
    <dsp:sp modelId="{DA59D37B-DD41-44C3-9E1A-DFB8651EA6A6}">
      <dsp:nvSpPr>
        <dsp:cNvPr id="0" name=""/>
        <dsp:cNvSpPr/>
      </dsp:nvSpPr>
      <dsp:spPr>
        <a:xfrm>
          <a:off x="0" y="1789202"/>
          <a:ext cx="1366442" cy="1686374"/>
        </a:xfrm>
        <a:prstGeom prst="rect">
          <a:avLst/>
        </a:prstGeom>
        <a:gradFill rotWithShape="0">
          <a:gsLst>
            <a:gs pos="0">
              <a:schemeClr val="accent2">
                <a:hueOff val="446864"/>
                <a:satOff val="-9581"/>
                <a:lumOff val="-3726"/>
                <a:alphaOff val="0"/>
                <a:tint val="96000"/>
                <a:lumMod val="104000"/>
              </a:schemeClr>
            </a:gs>
            <a:gs pos="100000">
              <a:schemeClr val="accent2">
                <a:hueOff val="446864"/>
                <a:satOff val="-9581"/>
                <a:lumOff val="-3726"/>
                <a:alphaOff val="0"/>
                <a:shade val="98000"/>
                <a:lumMod val="94000"/>
              </a:schemeClr>
            </a:gs>
          </a:gsLst>
          <a:lin ang="5400000" scaled="0"/>
        </a:gradFill>
        <a:ln w="9525" cap="rnd" cmpd="sng" algn="ctr">
          <a:solidFill>
            <a:schemeClr val="accent2">
              <a:hueOff val="446864"/>
              <a:satOff val="-9581"/>
              <a:lumOff val="-372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166576" rIns="72308" bIns="166576" numCol="1" spcCol="1270" anchor="ctr" anchorCtr="0">
          <a:noAutofit/>
        </a:bodyPr>
        <a:lstStyle/>
        <a:p>
          <a:pPr marL="0" lvl="0" indent="0" algn="ctr" defTabSz="1244600">
            <a:lnSpc>
              <a:spcPct val="90000"/>
            </a:lnSpc>
            <a:spcBef>
              <a:spcPct val="0"/>
            </a:spcBef>
            <a:spcAft>
              <a:spcPct val="35000"/>
            </a:spcAft>
            <a:buNone/>
          </a:pPr>
          <a:r>
            <a:rPr lang="en-US" sz="2800" kern="1200"/>
            <a:t>Goal</a:t>
          </a:r>
        </a:p>
      </dsp:txBody>
      <dsp:txXfrm>
        <a:off x="0" y="1789202"/>
        <a:ext cx="1366442" cy="1686374"/>
      </dsp:txXfrm>
    </dsp:sp>
    <dsp:sp modelId="{7FDCB49E-990C-4B3A-ADC7-DB3A442FB54B}">
      <dsp:nvSpPr>
        <dsp:cNvPr id="0" name=""/>
        <dsp:cNvSpPr/>
      </dsp:nvSpPr>
      <dsp:spPr>
        <a:xfrm>
          <a:off x="1366442" y="3576759"/>
          <a:ext cx="5465769" cy="1686374"/>
        </a:xfrm>
        <a:prstGeom prst="rect">
          <a:avLst/>
        </a:prstGeom>
        <a:solidFill>
          <a:schemeClr val="accent2">
            <a:tint val="40000"/>
            <a:alpha val="90000"/>
            <a:hueOff val="773440"/>
            <a:satOff val="-19627"/>
            <a:lumOff val="-2328"/>
            <a:alphaOff val="0"/>
          </a:schemeClr>
        </a:solidFill>
        <a:ln w="9525" cap="rnd" cmpd="sng" algn="ctr">
          <a:solidFill>
            <a:schemeClr val="accent2">
              <a:tint val="40000"/>
              <a:alpha val="90000"/>
              <a:hueOff val="773440"/>
              <a:satOff val="-19627"/>
              <a:lumOff val="-23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51" tIns="428339" rIns="106051" bIns="428339" numCol="1" spcCol="1270" anchor="ctr" anchorCtr="0">
          <a:noAutofit/>
        </a:bodyPr>
        <a:lstStyle/>
        <a:p>
          <a:pPr marL="0" lvl="0" indent="0" algn="l" defTabSz="1066800">
            <a:lnSpc>
              <a:spcPct val="90000"/>
            </a:lnSpc>
            <a:spcBef>
              <a:spcPct val="0"/>
            </a:spcBef>
            <a:spcAft>
              <a:spcPct val="35000"/>
            </a:spcAft>
            <a:buNone/>
          </a:pPr>
          <a:r>
            <a:rPr lang="en-US" sz="2400" kern="1200"/>
            <a:t>Goal #3:  Replacement of Decades-Old Furniture</a:t>
          </a:r>
        </a:p>
      </dsp:txBody>
      <dsp:txXfrm>
        <a:off x="1366442" y="3576759"/>
        <a:ext cx="5465769" cy="1686374"/>
      </dsp:txXfrm>
    </dsp:sp>
    <dsp:sp modelId="{6AA47E62-7007-45F2-929E-5C5D25A12742}">
      <dsp:nvSpPr>
        <dsp:cNvPr id="0" name=""/>
        <dsp:cNvSpPr/>
      </dsp:nvSpPr>
      <dsp:spPr>
        <a:xfrm>
          <a:off x="0" y="3576759"/>
          <a:ext cx="1366442" cy="1686374"/>
        </a:xfrm>
        <a:prstGeom prst="rect">
          <a:avLst/>
        </a:prstGeom>
        <a:gradFill rotWithShape="0">
          <a:gsLst>
            <a:gs pos="0">
              <a:schemeClr val="accent2">
                <a:hueOff val="893727"/>
                <a:satOff val="-19162"/>
                <a:lumOff val="-7451"/>
                <a:alphaOff val="0"/>
                <a:tint val="96000"/>
                <a:lumMod val="104000"/>
              </a:schemeClr>
            </a:gs>
            <a:gs pos="100000">
              <a:schemeClr val="accent2">
                <a:hueOff val="893727"/>
                <a:satOff val="-19162"/>
                <a:lumOff val="-7451"/>
                <a:alphaOff val="0"/>
                <a:shade val="98000"/>
                <a:lumMod val="94000"/>
              </a:schemeClr>
            </a:gs>
          </a:gsLst>
          <a:lin ang="5400000" scaled="0"/>
        </a:gradFill>
        <a:ln w="9525" cap="rnd" cmpd="sng" algn="ctr">
          <a:solidFill>
            <a:schemeClr val="accent2">
              <a:hueOff val="893727"/>
              <a:satOff val="-19162"/>
              <a:lumOff val="-7451"/>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2308" tIns="166576" rIns="72308" bIns="166576" numCol="1" spcCol="1270" anchor="ctr" anchorCtr="0">
          <a:noAutofit/>
        </a:bodyPr>
        <a:lstStyle/>
        <a:p>
          <a:pPr marL="0" lvl="0" indent="0" algn="ctr" defTabSz="1244600">
            <a:lnSpc>
              <a:spcPct val="90000"/>
            </a:lnSpc>
            <a:spcBef>
              <a:spcPct val="0"/>
            </a:spcBef>
            <a:spcAft>
              <a:spcPct val="35000"/>
            </a:spcAft>
            <a:buNone/>
          </a:pPr>
          <a:r>
            <a:rPr lang="en-US" sz="2800" kern="1200"/>
            <a:t>Goal</a:t>
          </a:r>
        </a:p>
      </dsp:txBody>
      <dsp:txXfrm>
        <a:off x="0" y="3576759"/>
        <a:ext cx="1366442" cy="16863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E0352-0081-4ECE-B688-0567CC3AB6D2}">
      <dsp:nvSpPr>
        <dsp:cNvPr id="0" name=""/>
        <dsp:cNvSpPr/>
      </dsp:nvSpPr>
      <dsp:spPr>
        <a:xfrm>
          <a:off x="0" y="4361"/>
          <a:ext cx="3983762" cy="81549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t>     The End!!!</a:t>
          </a:r>
          <a:endParaRPr lang="en-US" sz="3400" kern="1200" dirty="0"/>
        </a:p>
      </dsp:txBody>
      <dsp:txXfrm>
        <a:off x="39809" y="44170"/>
        <a:ext cx="3904144" cy="73587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9/12/2019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573513" y="0"/>
            <a:ext cx="5613431" cy="6853245"/>
            <a:chOff x="2487613" y="285750"/>
            <a:chExt cx="2428876" cy="5654676"/>
          </a:xfrm>
          <a:solidFill>
            <a:schemeClr val="accent1">
              <a:alpha val="50000"/>
            </a:schemeClr>
          </a:solidFill>
        </p:grpSpPr>
        <p:sp>
          <p:nvSpPr>
            <p:cNvPr id="11"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2"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3"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4"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5"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6"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7"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8"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9"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0"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1"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2"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4"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7560245"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Title 1">
            <a:extLst>
              <a:ext uri="{FF2B5EF4-FFF2-40B4-BE49-F238E27FC236}">
                <a16:creationId xmlns:a16="http://schemas.microsoft.com/office/drawing/2014/main" id="{D5505BC8-2415-4825-8BD4-8DE5C8F5F9AE}"/>
              </a:ext>
            </a:extLst>
          </p:cNvPr>
          <p:cNvSpPr>
            <a:spLocks noGrp="1"/>
          </p:cNvSpPr>
          <p:nvPr>
            <p:ph type="ctrTitle"/>
          </p:nvPr>
        </p:nvSpPr>
        <p:spPr>
          <a:xfrm>
            <a:off x="987215" y="1318591"/>
            <a:ext cx="5102159" cy="4220820"/>
          </a:xfrm>
        </p:spPr>
        <p:txBody>
          <a:bodyPr anchor="ctr">
            <a:normAutofit/>
          </a:bodyPr>
          <a:lstStyle/>
          <a:p>
            <a:r>
              <a:rPr lang="en-US">
                <a:solidFill>
                  <a:srgbClr val="FFFFFF"/>
                </a:solidFill>
              </a:rPr>
              <a:t>The Library</a:t>
            </a:r>
            <a:br>
              <a:rPr lang="en-US">
                <a:solidFill>
                  <a:srgbClr val="FFFFFF"/>
                </a:solidFill>
              </a:rPr>
            </a:br>
            <a:r>
              <a:rPr lang="en-US">
                <a:solidFill>
                  <a:srgbClr val="FFFFFF"/>
                </a:solidFill>
              </a:rPr>
              <a:t>Service Area Program Review</a:t>
            </a:r>
          </a:p>
        </p:txBody>
      </p:sp>
      <p:sp>
        <p:nvSpPr>
          <p:cNvPr id="3" name="Subtitle 2">
            <a:extLst>
              <a:ext uri="{FF2B5EF4-FFF2-40B4-BE49-F238E27FC236}">
                <a16:creationId xmlns:a16="http://schemas.microsoft.com/office/drawing/2014/main" id="{E34551DD-82E1-48C3-AB59-1B5A45F237FA}"/>
              </a:ext>
            </a:extLst>
          </p:cNvPr>
          <p:cNvSpPr>
            <a:spLocks noGrp="1"/>
          </p:cNvSpPr>
          <p:nvPr>
            <p:ph type="subTitle" idx="1"/>
          </p:nvPr>
        </p:nvSpPr>
        <p:spPr>
          <a:xfrm>
            <a:off x="7712032" y="804334"/>
            <a:ext cx="3675634" cy="5249332"/>
          </a:xfrm>
        </p:spPr>
        <p:txBody>
          <a:bodyPr anchor="ctr">
            <a:normAutofit/>
          </a:bodyPr>
          <a:lstStyle/>
          <a:p>
            <a:r>
              <a:rPr lang="en-US">
                <a:solidFill>
                  <a:srgbClr val="FFFFFF"/>
                </a:solidFill>
              </a:rPr>
              <a:t>Prepared by Darci L. Adolf</a:t>
            </a:r>
          </a:p>
          <a:p>
            <a:r>
              <a:rPr lang="en-US">
                <a:solidFill>
                  <a:srgbClr val="FFFFFF"/>
                </a:solidFill>
              </a:rPr>
              <a:t>31 Jul 2019</a:t>
            </a:r>
          </a:p>
        </p:txBody>
      </p:sp>
    </p:spTree>
    <p:extLst>
      <p:ext uri="{BB962C8B-B14F-4D97-AF65-F5344CB8AC3E}">
        <p14:creationId xmlns:p14="http://schemas.microsoft.com/office/powerpoint/2010/main" val="314598548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A696357-B315-4D9E-BB00-C5180F54B0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9774E5E-E3A6-43A6-8E6C-F64B5BF3BD6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229599" y="-5534"/>
            <a:ext cx="3962402" cy="6858000"/>
          </a:xfrm>
          <a:prstGeom prst="rect">
            <a:avLst/>
          </a:prstGeom>
        </p:spPr>
      </p:pic>
      <p:sp>
        <p:nvSpPr>
          <p:cNvPr id="19" name="Rectangle 18">
            <a:extLst>
              <a:ext uri="{FF2B5EF4-FFF2-40B4-BE49-F238E27FC236}">
                <a16:creationId xmlns:a16="http://schemas.microsoft.com/office/drawing/2014/main" id="{472F6C6C-999D-43D5-AC07-AF3425144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5">
            <a:extLst>
              <a:ext uri="{FF2B5EF4-FFF2-40B4-BE49-F238E27FC236}">
                <a16:creationId xmlns:a16="http://schemas.microsoft.com/office/drawing/2014/main" id="{EC04F56B-9315-467D-9EEF-52DE7F0B5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F3DBADB-C72A-4857-9D36-AE9AC9B452EA}"/>
              </a:ext>
            </a:extLst>
          </p:cNvPr>
          <p:cNvSpPr>
            <a:spLocks noGrp="1"/>
          </p:cNvSpPr>
          <p:nvPr>
            <p:ph type="title"/>
          </p:nvPr>
        </p:nvSpPr>
        <p:spPr>
          <a:xfrm>
            <a:off x="195210" y="791110"/>
            <a:ext cx="8517848" cy="775223"/>
          </a:xfrm>
        </p:spPr>
        <p:txBody>
          <a:bodyPr anchor="ctr">
            <a:noAutofit/>
          </a:bodyPr>
          <a:lstStyle/>
          <a:p>
            <a:pPr>
              <a:lnSpc>
                <a:spcPct val="90000"/>
              </a:lnSpc>
            </a:pPr>
            <a:r>
              <a:rPr lang="en-US" sz="1800" b="1" dirty="0">
                <a:solidFill>
                  <a:schemeClr val="tx1">
                    <a:lumMod val="95000"/>
                    <a:lumOff val="5000"/>
                  </a:schemeClr>
                </a:solidFill>
              </a:rPr>
              <a:t>3. Educational Role: Libraries partner in the educational mission of the institution to develop and support information-literate learners who can discover, access, and use information effectively for academic success, research, and lifelong learning.</a:t>
            </a:r>
            <a:r>
              <a:rPr lang="en-US" sz="2000" b="1" dirty="0">
                <a:solidFill>
                  <a:schemeClr val="tx1">
                    <a:lumMod val="95000"/>
                    <a:lumOff val="5000"/>
                  </a:schemeClr>
                </a:solidFill>
              </a:rPr>
              <a:t> </a:t>
            </a:r>
          </a:p>
        </p:txBody>
      </p:sp>
      <p:sp>
        <p:nvSpPr>
          <p:cNvPr id="3" name="Content Placeholder 2">
            <a:extLst>
              <a:ext uri="{FF2B5EF4-FFF2-40B4-BE49-F238E27FC236}">
                <a16:creationId xmlns:a16="http://schemas.microsoft.com/office/drawing/2014/main" id="{F2BCB126-37D5-428E-A8DC-9E7D90C860E6}"/>
              </a:ext>
            </a:extLst>
          </p:cNvPr>
          <p:cNvSpPr>
            <a:spLocks noGrp="1"/>
          </p:cNvSpPr>
          <p:nvPr>
            <p:ph idx="1"/>
          </p:nvPr>
        </p:nvSpPr>
        <p:spPr>
          <a:xfrm>
            <a:off x="541866" y="2032000"/>
            <a:ext cx="7145867" cy="3879222"/>
          </a:xfrm>
        </p:spPr>
        <p:txBody>
          <a:bodyPr>
            <a:normAutofit/>
          </a:bodyPr>
          <a:lstStyle/>
          <a:p>
            <a:r>
              <a:rPr lang="en-US" sz="2400">
                <a:solidFill>
                  <a:srgbClr val="FEFFFF"/>
                </a:solidFill>
              </a:rPr>
              <a:t>Students are able to discover, access, and use information effectively for academic endeavors.</a:t>
            </a:r>
          </a:p>
          <a:p>
            <a:r>
              <a:rPr lang="en-US" sz="2400">
                <a:solidFill>
                  <a:srgbClr val="FEFFFF"/>
                </a:solidFill>
              </a:rPr>
              <a:t>Outcome:  Increasing numbers of students are able to search the databases and retrieve full-text documents to support their research projects each academic year. According to the 2018 ACRL Survey, 10,835 full-text articles were downloaded from the OCCC Library databases.  </a:t>
            </a:r>
          </a:p>
          <a:p>
            <a:endParaRPr lang="en-US" dirty="0">
              <a:solidFill>
                <a:srgbClr val="FEFFFF"/>
              </a:solidFill>
            </a:endParaRPr>
          </a:p>
          <a:p>
            <a:pPr marL="0" indent="0">
              <a:buNone/>
            </a:pPr>
            <a:endParaRPr lang="en-US" dirty="0">
              <a:solidFill>
                <a:srgbClr val="FEFFFF"/>
              </a:solidFill>
            </a:endParaRPr>
          </a:p>
        </p:txBody>
      </p:sp>
    </p:spTree>
    <p:extLst>
      <p:ext uri="{BB962C8B-B14F-4D97-AF65-F5344CB8AC3E}">
        <p14:creationId xmlns:p14="http://schemas.microsoft.com/office/powerpoint/2010/main" val="4039498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DEF7FFE-4D64-436F-AD94-4A93A062A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D4D9CC87-0E0B-4C62-BF07-D7891B462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descr="A group of people sitting at a desk&#10;&#10;Description automatically generated">
            <a:extLst>
              <a:ext uri="{FF2B5EF4-FFF2-40B4-BE49-F238E27FC236}">
                <a16:creationId xmlns:a16="http://schemas.microsoft.com/office/drawing/2014/main" id="{7DE45282-042E-4AB9-ADCF-9A11137028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229598" y="10"/>
            <a:ext cx="3962401" cy="6857990"/>
          </a:xfrm>
          <a:prstGeom prst="rect">
            <a:avLst/>
          </a:prstGeom>
        </p:spPr>
      </p:pic>
      <p:sp>
        <p:nvSpPr>
          <p:cNvPr id="27" name="Freeform 5">
            <a:extLst>
              <a:ext uri="{FF2B5EF4-FFF2-40B4-BE49-F238E27FC236}">
                <a16:creationId xmlns:a16="http://schemas.microsoft.com/office/drawing/2014/main" id="{B7D7AEBC-DEC4-4C87-9581-41DA4DBEE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173F822-163F-4A6F-BAFE-222810BE2E9B}"/>
              </a:ext>
            </a:extLst>
          </p:cNvPr>
          <p:cNvSpPr>
            <a:spLocks noGrp="1"/>
          </p:cNvSpPr>
          <p:nvPr>
            <p:ph type="title"/>
          </p:nvPr>
        </p:nvSpPr>
        <p:spPr>
          <a:xfrm>
            <a:off x="541866" y="787400"/>
            <a:ext cx="7919553" cy="778933"/>
          </a:xfrm>
        </p:spPr>
        <p:txBody>
          <a:bodyPr anchor="ctr">
            <a:noAutofit/>
          </a:bodyPr>
          <a:lstStyle/>
          <a:p>
            <a:pPr>
              <a:lnSpc>
                <a:spcPct val="90000"/>
              </a:lnSpc>
            </a:pPr>
            <a:r>
              <a:rPr lang="en-US" sz="2000" b="1" dirty="0">
                <a:solidFill>
                  <a:schemeClr val="tx1"/>
                </a:solidFill>
              </a:rPr>
              <a:t>4. Discovery: Libraries enable users to discover information in all formats through effective use of technology and organization of knowledge.</a:t>
            </a:r>
          </a:p>
        </p:txBody>
      </p:sp>
      <p:sp>
        <p:nvSpPr>
          <p:cNvPr id="3" name="Content Placeholder 2">
            <a:extLst>
              <a:ext uri="{FF2B5EF4-FFF2-40B4-BE49-F238E27FC236}">
                <a16:creationId xmlns:a16="http://schemas.microsoft.com/office/drawing/2014/main" id="{1FF6FC7F-0266-4585-94A6-C041DDC30AA2}"/>
              </a:ext>
            </a:extLst>
          </p:cNvPr>
          <p:cNvSpPr>
            <a:spLocks noGrp="1"/>
          </p:cNvSpPr>
          <p:nvPr>
            <p:ph idx="1"/>
          </p:nvPr>
        </p:nvSpPr>
        <p:spPr>
          <a:xfrm>
            <a:off x="541866" y="2032000"/>
            <a:ext cx="7145867" cy="3879222"/>
          </a:xfrm>
        </p:spPr>
        <p:txBody>
          <a:bodyPr>
            <a:normAutofit fontScale="92500" lnSpcReduction="20000"/>
          </a:bodyPr>
          <a:lstStyle/>
          <a:p>
            <a:r>
              <a:rPr lang="en-US" sz="2400" dirty="0">
                <a:solidFill>
                  <a:schemeClr val="bg1"/>
                </a:solidFill>
              </a:rPr>
              <a:t>The library integrates library resources access into institutional web and other information portals.</a:t>
            </a:r>
          </a:p>
          <a:p>
            <a:r>
              <a:rPr lang="en-US" sz="2400" dirty="0">
                <a:solidFill>
                  <a:schemeClr val="bg1"/>
                </a:solidFill>
              </a:rPr>
              <a:t>Outcome:  Students are able to access Library resources from the website and the LMS.  Working with the Web Dev team, the Library has completely remodeled their website, moving the majority of the databases and electronic resources to the LMS.  On the most recent student survey, students were asked, “Have you found it easy to access Library resources?”  Over 83% responded that it was </a:t>
            </a:r>
            <a:r>
              <a:rPr lang="en-US" sz="2400">
                <a:solidFill>
                  <a:schemeClr val="bg1"/>
                </a:solidFill>
              </a:rPr>
              <a:t>easy or </a:t>
            </a:r>
            <a:r>
              <a:rPr lang="en-US" sz="2400" dirty="0">
                <a:solidFill>
                  <a:schemeClr val="bg1"/>
                </a:solidFill>
              </a:rPr>
              <a:t>very easy to access Library resources. </a:t>
            </a:r>
          </a:p>
          <a:p>
            <a:pPr marL="0" indent="0">
              <a:buNone/>
            </a:pPr>
            <a:endParaRPr lang="en-US" dirty="0">
              <a:solidFill>
                <a:srgbClr val="FEFFFF"/>
              </a:solidFill>
            </a:endParaRPr>
          </a:p>
        </p:txBody>
      </p:sp>
    </p:spTree>
    <p:extLst>
      <p:ext uri="{BB962C8B-B14F-4D97-AF65-F5344CB8AC3E}">
        <p14:creationId xmlns:p14="http://schemas.microsoft.com/office/powerpoint/2010/main" val="1538775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DEF7FFE-4D64-436F-AD94-4A93A062A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D4D9CC87-0E0B-4C62-BF07-D7891B462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7DE45282-042E-4AB9-ADCF-9A11137028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229598" y="10"/>
            <a:ext cx="3962401" cy="6857990"/>
          </a:xfrm>
          <a:prstGeom prst="rect">
            <a:avLst/>
          </a:prstGeom>
        </p:spPr>
      </p:pic>
      <p:sp>
        <p:nvSpPr>
          <p:cNvPr id="36" name="Freeform 5">
            <a:extLst>
              <a:ext uri="{FF2B5EF4-FFF2-40B4-BE49-F238E27FC236}">
                <a16:creationId xmlns:a16="http://schemas.microsoft.com/office/drawing/2014/main" id="{B7D7AEBC-DEC4-4C87-9581-41DA4DBEE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173F822-163F-4A6F-BAFE-222810BE2E9B}"/>
              </a:ext>
            </a:extLst>
          </p:cNvPr>
          <p:cNvSpPr>
            <a:spLocks noGrp="1"/>
          </p:cNvSpPr>
          <p:nvPr>
            <p:ph type="title"/>
          </p:nvPr>
        </p:nvSpPr>
        <p:spPr>
          <a:xfrm>
            <a:off x="541866" y="787400"/>
            <a:ext cx="8009705" cy="778933"/>
          </a:xfrm>
        </p:spPr>
        <p:txBody>
          <a:bodyPr anchor="ctr">
            <a:noAutofit/>
          </a:bodyPr>
          <a:lstStyle/>
          <a:p>
            <a:pPr>
              <a:lnSpc>
                <a:spcPct val="90000"/>
              </a:lnSpc>
            </a:pPr>
            <a:r>
              <a:rPr lang="en-US" sz="2000" b="1" dirty="0">
                <a:solidFill>
                  <a:schemeClr val="tx1"/>
                </a:solidFill>
              </a:rPr>
              <a:t>5. Collections: Libraries provide access to collections sufficient in quality, depth, diversity, format, and currency to support the research and teaching missions of the institution.</a:t>
            </a:r>
          </a:p>
        </p:txBody>
      </p:sp>
      <p:sp>
        <p:nvSpPr>
          <p:cNvPr id="3" name="Content Placeholder 2">
            <a:extLst>
              <a:ext uri="{FF2B5EF4-FFF2-40B4-BE49-F238E27FC236}">
                <a16:creationId xmlns:a16="http://schemas.microsoft.com/office/drawing/2014/main" id="{1FF6FC7F-0266-4585-94A6-C041DDC30AA2}"/>
              </a:ext>
            </a:extLst>
          </p:cNvPr>
          <p:cNvSpPr>
            <a:spLocks noGrp="1"/>
          </p:cNvSpPr>
          <p:nvPr>
            <p:ph idx="1"/>
          </p:nvPr>
        </p:nvSpPr>
        <p:spPr>
          <a:xfrm>
            <a:off x="541866" y="2032000"/>
            <a:ext cx="7145867" cy="3879222"/>
          </a:xfrm>
        </p:spPr>
        <p:txBody>
          <a:bodyPr>
            <a:normAutofit/>
          </a:bodyPr>
          <a:lstStyle/>
          <a:p>
            <a:r>
              <a:rPr lang="en-US" sz="2400" dirty="0">
                <a:solidFill>
                  <a:srgbClr val="FEFFFF"/>
                </a:solidFill>
              </a:rPr>
              <a:t>The Library provides access to collections aligned with areas of research, curricular foci, or institutional strengths.</a:t>
            </a:r>
          </a:p>
          <a:p>
            <a:r>
              <a:rPr lang="en-US" sz="2400" dirty="0">
                <a:solidFill>
                  <a:srgbClr val="FEFFFF"/>
                </a:solidFill>
              </a:rPr>
              <a:t>Outcome:  Collection development includes faculty input to provide resources that support teaching and learning each quarter.  Faculty are contacted by the Librarian quarterly to solicit collection development suggestions, course reserves, and textbooks on reserve.</a:t>
            </a:r>
          </a:p>
          <a:p>
            <a:pPr marL="0" indent="0">
              <a:buNone/>
            </a:pPr>
            <a:endParaRPr lang="en-US" dirty="0">
              <a:solidFill>
                <a:srgbClr val="FEFFFF"/>
              </a:solidFill>
            </a:endParaRPr>
          </a:p>
        </p:txBody>
      </p:sp>
    </p:spTree>
    <p:extLst>
      <p:ext uri="{BB962C8B-B14F-4D97-AF65-F5344CB8AC3E}">
        <p14:creationId xmlns:p14="http://schemas.microsoft.com/office/powerpoint/2010/main" val="2423225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DEF7FFE-4D64-436F-AD94-4A93A062A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D4D9CC87-0E0B-4C62-BF07-D7891B462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8" name="Picture 7">
            <a:extLst>
              <a:ext uri="{FF2B5EF4-FFF2-40B4-BE49-F238E27FC236}">
                <a16:creationId xmlns:a16="http://schemas.microsoft.com/office/drawing/2014/main" id="{EF36A771-E482-4AF3-8F9C-47B60377D5D1}"/>
              </a:ext>
            </a:extLst>
          </p:cNvPr>
          <p:cNvPicPr>
            <a:picLocks noChangeAspect="1"/>
          </p:cNvPicPr>
          <p:nvPr/>
        </p:nvPicPr>
        <p:blipFill rotWithShape="1">
          <a:blip r:embed="rId2"/>
          <a:srcRect r="10171"/>
          <a:stretch/>
        </p:blipFill>
        <p:spPr>
          <a:xfrm>
            <a:off x="8229598" y="0"/>
            <a:ext cx="3962401" cy="6858000"/>
          </a:xfrm>
          <a:prstGeom prst="rect">
            <a:avLst/>
          </a:prstGeom>
        </p:spPr>
      </p:pic>
      <p:sp>
        <p:nvSpPr>
          <p:cNvPr id="27" name="Freeform 5">
            <a:extLst>
              <a:ext uri="{FF2B5EF4-FFF2-40B4-BE49-F238E27FC236}">
                <a16:creationId xmlns:a16="http://schemas.microsoft.com/office/drawing/2014/main" id="{B7D7AEBC-DEC4-4C87-9581-41DA4DBEE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173F822-163F-4A6F-BAFE-222810BE2E9B}"/>
              </a:ext>
            </a:extLst>
          </p:cNvPr>
          <p:cNvSpPr>
            <a:spLocks noGrp="1"/>
          </p:cNvSpPr>
          <p:nvPr>
            <p:ph type="title"/>
          </p:nvPr>
        </p:nvSpPr>
        <p:spPr>
          <a:xfrm>
            <a:off x="541866" y="787400"/>
            <a:ext cx="7919553" cy="778933"/>
          </a:xfrm>
        </p:spPr>
        <p:txBody>
          <a:bodyPr anchor="ctr">
            <a:noAutofit/>
          </a:bodyPr>
          <a:lstStyle/>
          <a:p>
            <a:pPr>
              <a:lnSpc>
                <a:spcPct val="90000"/>
              </a:lnSpc>
            </a:pPr>
            <a:r>
              <a:rPr lang="en-US" sz="2000" b="1" dirty="0">
                <a:solidFill>
                  <a:schemeClr val="tx1"/>
                </a:solidFill>
              </a:rPr>
              <a:t>6. Space: Libraries are the intellectual commons where users interact with ideas in both physical and virtual environments to expand learning and facilitate the creation of new knowledge.</a:t>
            </a:r>
          </a:p>
        </p:txBody>
      </p:sp>
      <p:sp>
        <p:nvSpPr>
          <p:cNvPr id="3" name="Content Placeholder 2">
            <a:extLst>
              <a:ext uri="{FF2B5EF4-FFF2-40B4-BE49-F238E27FC236}">
                <a16:creationId xmlns:a16="http://schemas.microsoft.com/office/drawing/2014/main" id="{1FF6FC7F-0266-4585-94A6-C041DDC30AA2}"/>
              </a:ext>
            </a:extLst>
          </p:cNvPr>
          <p:cNvSpPr>
            <a:spLocks noGrp="1"/>
          </p:cNvSpPr>
          <p:nvPr>
            <p:ph idx="1"/>
          </p:nvPr>
        </p:nvSpPr>
        <p:spPr>
          <a:xfrm>
            <a:off x="541866" y="2032000"/>
            <a:ext cx="7145867" cy="3879222"/>
          </a:xfrm>
        </p:spPr>
        <p:txBody>
          <a:bodyPr>
            <a:normAutofit/>
          </a:bodyPr>
          <a:lstStyle/>
          <a:p>
            <a:r>
              <a:rPr lang="en-US" sz="2400" dirty="0">
                <a:solidFill>
                  <a:srgbClr val="FEFFFF"/>
                </a:solidFill>
              </a:rPr>
              <a:t>The Library provides safe and secure physical and virtual environments conducive to study and research.</a:t>
            </a:r>
          </a:p>
          <a:p>
            <a:r>
              <a:rPr lang="en-US" sz="2400" dirty="0">
                <a:solidFill>
                  <a:srgbClr val="FEFFFF"/>
                </a:solidFill>
              </a:rPr>
              <a:t>Outcome:  The Library gate counter indicated that there were 9341 uses of the main Library and Team Lab and 1250 uses of the Study Rooms between Summer 2017 and Spring 2018.  Benchmarked.</a:t>
            </a:r>
          </a:p>
          <a:p>
            <a:pPr marL="0" indent="0">
              <a:buNone/>
            </a:pPr>
            <a:endParaRPr lang="en-US" dirty="0">
              <a:solidFill>
                <a:srgbClr val="FEFFFF"/>
              </a:solidFill>
            </a:endParaRPr>
          </a:p>
        </p:txBody>
      </p:sp>
    </p:spTree>
    <p:extLst>
      <p:ext uri="{BB962C8B-B14F-4D97-AF65-F5344CB8AC3E}">
        <p14:creationId xmlns:p14="http://schemas.microsoft.com/office/powerpoint/2010/main" val="2982678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1DEF7FFE-4D64-436F-AD94-4A93A062A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Rectangle 86">
            <a:extLst>
              <a:ext uri="{FF2B5EF4-FFF2-40B4-BE49-F238E27FC236}">
                <a16:creationId xmlns:a16="http://schemas.microsoft.com/office/drawing/2014/main" id="{D4D9CC87-0E0B-4C62-BF07-D7891B462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3A21A74B-49B4-42BF-8A8B-72CA8ADF430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229599" y="-2"/>
            <a:ext cx="3954782" cy="6858000"/>
          </a:xfrm>
          <a:prstGeom prst="rect">
            <a:avLst/>
          </a:prstGeom>
        </p:spPr>
      </p:pic>
      <p:sp>
        <p:nvSpPr>
          <p:cNvPr id="89" name="Freeform 5">
            <a:extLst>
              <a:ext uri="{FF2B5EF4-FFF2-40B4-BE49-F238E27FC236}">
                <a16:creationId xmlns:a16="http://schemas.microsoft.com/office/drawing/2014/main" id="{B7D7AEBC-DEC4-4C87-9581-41DA4DBEE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173F822-163F-4A6F-BAFE-222810BE2E9B}"/>
              </a:ext>
            </a:extLst>
          </p:cNvPr>
          <p:cNvSpPr>
            <a:spLocks noGrp="1"/>
          </p:cNvSpPr>
          <p:nvPr>
            <p:ph type="title"/>
          </p:nvPr>
        </p:nvSpPr>
        <p:spPr>
          <a:xfrm>
            <a:off x="71919" y="787400"/>
            <a:ext cx="8157680" cy="778933"/>
          </a:xfrm>
        </p:spPr>
        <p:txBody>
          <a:bodyPr anchor="ctr">
            <a:noAutofit/>
          </a:bodyPr>
          <a:lstStyle/>
          <a:p>
            <a:pPr>
              <a:lnSpc>
                <a:spcPct val="90000"/>
              </a:lnSpc>
            </a:pPr>
            <a:r>
              <a:rPr lang="en-US" sz="1800" b="1" dirty="0">
                <a:solidFill>
                  <a:schemeClr val="tx1"/>
                </a:solidFill>
              </a:rPr>
              <a:t>7. Management/Administration/Leadership: Library leaders engage in internal and campus decision-making to inform resource allocation to meet the library’s mission effectively and efficiently.</a:t>
            </a:r>
          </a:p>
        </p:txBody>
      </p:sp>
      <p:sp>
        <p:nvSpPr>
          <p:cNvPr id="3" name="Content Placeholder 2">
            <a:extLst>
              <a:ext uri="{FF2B5EF4-FFF2-40B4-BE49-F238E27FC236}">
                <a16:creationId xmlns:a16="http://schemas.microsoft.com/office/drawing/2014/main" id="{1FF6FC7F-0266-4585-94A6-C041DDC30AA2}"/>
              </a:ext>
            </a:extLst>
          </p:cNvPr>
          <p:cNvSpPr>
            <a:spLocks noGrp="1"/>
          </p:cNvSpPr>
          <p:nvPr>
            <p:ph idx="1"/>
          </p:nvPr>
        </p:nvSpPr>
        <p:spPr>
          <a:xfrm>
            <a:off x="541866" y="2032000"/>
            <a:ext cx="7145867" cy="3879222"/>
          </a:xfrm>
        </p:spPr>
        <p:txBody>
          <a:bodyPr>
            <a:normAutofit/>
          </a:bodyPr>
          <a:lstStyle/>
          <a:p>
            <a:r>
              <a:rPr lang="en-US" sz="2400" dirty="0">
                <a:solidFill>
                  <a:srgbClr val="FEFFFF"/>
                </a:solidFill>
              </a:rPr>
              <a:t>The Library partners with multiple institutions to increase cost-effectiveness and to expand access to collections.</a:t>
            </a:r>
            <a:br>
              <a:rPr lang="en-US" sz="2400" dirty="0">
                <a:solidFill>
                  <a:srgbClr val="FEFFFF"/>
                </a:solidFill>
              </a:rPr>
            </a:br>
            <a:br>
              <a:rPr lang="en-US" sz="2400" dirty="0">
                <a:solidFill>
                  <a:srgbClr val="FEFFFF"/>
                </a:solidFill>
              </a:rPr>
            </a:br>
            <a:r>
              <a:rPr lang="en-US" sz="2400" dirty="0">
                <a:solidFill>
                  <a:srgbClr val="FEFFFF"/>
                </a:solidFill>
              </a:rPr>
              <a:t>Outcome:  The Librarian collaborates with outside partners to expand resources and minimize costs.  For example, the Library is a member of the Chinook Libraries Network– we save money and increase resource volume at the same time.</a:t>
            </a:r>
          </a:p>
          <a:p>
            <a:pPr marL="0" indent="0">
              <a:buNone/>
            </a:pPr>
            <a:endParaRPr lang="en-US" dirty="0">
              <a:solidFill>
                <a:srgbClr val="FEFFFF"/>
              </a:solidFill>
            </a:endParaRPr>
          </a:p>
        </p:txBody>
      </p:sp>
    </p:spTree>
    <p:extLst>
      <p:ext uri="{BB962C8B-B14F-4D97-AF65-F5344CB8AC3E}">
        <p14:creationId xmlns:p14="http://schemas.microsoft.com/office/powerpoint/2010/main" val="1928341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1DEF7FFE-4D64-436F-AD94-4A93A062A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8" name="Rectangle 77">
            <a:extLst>
              <a:ext uri="{FF2B5EF4-FFF2-40B4-BE49-F238E27FC236}">
                <a16:creationId xmlns:a16="http://schemas.microsoft.com/office/drawing/2014/main" id="{D4D9CC87-0E0B-4C62-BF07-D7891B462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002E6B03-6831-4A16-ABCB-D67F40DC846D}"/>
              </a:ext>
            </a:extLst>
          </p:cNvPr>
          <p:cNvPicPr>
            <a:picLocks noChangeAspect="1"/>
          </p:cNvPicPr>
          <p:nvPr/>
        </p:nvPicPr>
        <p:blipFill rotWithShape="1">
          <a:blip r:embed="rId2"/>
          <a:srcRect l="34712" r="21852"/>
          <a:stretch/>
        </p:blipFill>
        <p:spPr>
          <a:xfrm>
            <a:off x="8237218" y="0"/>
            <a:ext cx="3971861" cy="6858000"/>
          </a:xfrm>
          <a:prstGeom prst="rect">
            <a:avLst/>
          </a:prstGeom>
        </p:spPr>
      </p:pic>
      <p:sp>
        <p:nvSpPr>
          <p:cNvPr id="80" name="Freeform 5">
            <a:extLst>
              <a:ext uri="{FF2B5EF4-FFF2-40B4-BE49-F238E27FC236}">
                <a16:creationId xmlns:a16="http://schemas.microsoft.com/office/drawing/2014/main" id="{B7D7AEBC-DEC4-4C87-9581-41DA4DBEE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173F822-163F-4A6F-BAFE-222810BE2E9B}"/>
              </a:ext>
            </a:extLst>
          </p:cNvPr>
          <p:cNvSpPr>
            <a:spLocks noGrp="1"/>
          </p:cNvSpPr>
          <p:nvPr>
            <p:ph type="title"/>
          </p:nvPr>
        </p:nvSpPr>
        <p:spPr>
          <a:xfrm>
            <a:off x="541866" y="787400"/>
            <a:ext cx="8009706" cy="906779"/>
          </a:xfrm>
        </p:spPr>
        <p:txBody>
          <a:bodyPr anchor="ctr">
            <a:noAutofit/>
          </a:bodyPr>
          <a:lstStyle/>
          <a:p>
            <a:pPr>
              <a:lnSpc>
                <a:spcPct val="90000"/>
              </a:lnSpc>
            </a:pPr>
            <a:r>
              <a:rPr lang="en-US" sz="2000" b="1" dirty="0">
                <a:solidFill>
                  <a:schemeClr val="tx1"/>
                </a:solidFill>
              </a:rPr>
              <a:t>8. Personnel: Libraries provide sufficient number and quality of personnel to ensure excellence and to function successfully in an environment of continuous change.</a:t>
            </a:r>
          </a:p>
        </p:txBody>
      </p:sp>
      <p:sp>
        <p:nvSpPr>
          <p:cNvPr id="3" name="Content Placeholder 2">
            <a:extLst>
              <a:ext uri="{FF2B5EF4-FFF2-40B4-BE49-F238E27FC236}">
                <a16:creationId xmlns:a16="http://schemas.microsoft.com/office/drawing/2014/main" id="{1FF6FC7F-0266-4585-94A6-C041DDC30AA2}"/>
              </a:ext>
            </a:extLst>
          </p:cNvPr>
          <p:cNvSpPr>
            <a:spLocks noGrp="1"/>
          </p:cNvSpPr>
          <p:nvPr>
            <p:ph idx="1"/>
          </p:nvPr>
        </p:nvSpPr>
        <p:spPr>
          <a:xfrm>
            <a:off x="541866" y="2032000"/>
            <a:ext cx="7145867" cy="3879222"/>
          </a:xfrm>
        </p:spPr>
        <p:txBody>
          <a:bodyPr>
            <a:normAutofit/>
          </a:bodyPr>
          <a:lstStyle/>
          <a:p>
            <a:r>
              <a:rPr lang="en-US" sz="2400" dirty="0">
                <a:solidFill>
                  <a:srgbClr val="FEFFFF"/>
                </a:solidFill>
              </a:rPr>
              <a:t>Library personnel are sufficient in quantity to meet the diverse teaching and research needs of faculty and students.</a:t>
            </a:r>
          </a:p>
          <a:p>
            <a:r>
              <a:rPr lang="en-US" sz="2400" dirty="0">
                <a:solidFill>
                  <a:srgbClr val="FEFFFF"/>
                </a:solidFill>
              </a:rPr>
              <a:t>Outcome:  Students were polled in the Spring Survey with this question: “Do you feel that the Library has enough staff to meet your needs in a timely manner?”  34% said always, 58% said usually, and 7% said sometimes.  A follow-up study is needed.</a:t>
            </a:r>
          </a:p>
          <a:p>
            <a:pPr marL="0" indent="0">
              <a:buNone/>
            </a:pPr>
            <a:endParaRPr lang="en-US" dirty="0">
              <a:solidFill>
                <a:srgbClr val="FEFFFF"/>
              </a:solidFill>
            </a:endParaRPr>
          </a:p>
        </p:txBody>
      </p:sp>
    </p:spTree>
    <p:extLst>
      <p:ext uri="{BB962C8B-B14F-4D97-AF65-F5344CB8AC3E}">
        <p14:creationId xmlns:p14="http://schemas.microsoft.com/office/powerpoint/2010/main" val="3027116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0A696357-B315-4D9E-BB00-C5180F54B0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9E2C520-C5D8-446E-8563-19068CF4E7A0}"/>
              </a:ext>
            </a:extLst>
          </p:cNvPr>
          <p:cNvPicPr>
            <a:picLocks noChangeAspect="1"/>
          </p:cNvPicPr>
          <p:nvPr/>
        </p:nvPicPr>
        <p:blipFill rotWithShape="1">
          <a:blip r:embed="rId2"/>
          <a:srcRect l="12615" r="12615"/>
          <a:stretch/>
        </p:blipFill>
        <p:spPr>
          <a:xfrm>
            <a:off x="8229599" y="4748"/>
            <a:ext cx="3962399" cy="6858000"/>
          </a:xfrm>
          <a:prstGeom prst="rect">
            <a:avLst/>
          </a:prstGeom>
        </p:spPr>
      </p:pic>
      <p:sp>
        <p:nvSpPr>
          <p:cNvPr id="87" name="Rectangle 86">
            <a:extLst>
              <a:ext uri="{FF2B5EF4-FFF2-40B4-BE49-F238E27FC236}">
                <a16:creationId xmlns:a16="http://schemas.microsoft.com/office/drawing/2014/main" id="{472F6C6C-999D-43D5-AC07-AF3425144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Freeform 5">
            <a:extLst>
              <a:ext uri="{FF2B5EF4-FFF2-40B4-BE49-F238E27FC236}">
                <a16:creationId xmlns:a16="http://schemas.microsoft.com/office/drawing/2014/main" id="{EC04F56B-9315-467D-9EEF-52DE7F0B5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173F822-163F-4A6F-BAFE-222810BE2E9B}"/>
              </a:ext>
            </a:extLst>
          </p:cNvPr>
          <p:cNvSpPr>
            <a:spLocks noGrp="1"/>
          </p:cNvSpPr>
          <p:nvPr>
            <p:ph type="title"/>
          </p:nvPr>
        </p:nvSpPr>
        <p:spPr>
          <a:xfrm>
            <a:off x="541867" y="787400"/>
            <a:ext cx="7880916" cy="778933"/>
          </a:xfrm>
        </p:spPr>
        <p:txBody>
          <a:bodyPr anchor="ctr">
            <a:noAutofit/>
          </a:bodyPr>
          <a:lstStyle/>
          <a:p>
            <a:pPr>
              <a:lnSpc>
                <a:spcPct val="90000"/>
              </a:lnSpc>
            </a:pPr>
            <a:r>
              <a:rPr lang="en-US" sz="1800" b="1" dirty="0">
                <a:solidFill>
                  <a:schemeClr val="tx1"/>
                </a:solidFill>
              </a:rPr>
              <a:t>9.  External </a:t>
            </a:r>
            <a:r>
              <a:rPr lang="en-US" sz="1800" b="1">
                <a:solidFill>
                  <a:schemeClr val="tx1"/>
                </a:solidFill>
              </a:rPr>
              <a:t>Relations: Libraries </a:t>
            </a:r>
            <a:r>
              <a:rPr lang="en-US" sz="1800" b="1" dirty="0">
                <a:solidFill>
                  <a:schemeClr val="tx1"/>
                </a:solidFill>
              </a:rPr>
              <a:t>engage the campus and broader community through multiple strategies in order to advocate, educate, and promote their value.</a:t>
            </a:r>
          </a:p>
        </p:txBody>
      </p:sp>
      <p:sp>
        <p:nvSpPr>
          <p:cNvPr id="3" name="Content Placeholder 2">
            <a:extLst>
              <a:ext uri="{FF2B5EF4-FFF2-40B4-BE49-F238E27FC236}">
                <a16:creationId xmlns:a16="http://schemas.microsoft.com/office/drawing/2014/main" id="{1FF6FC7F-0266-4585-94A6-C041DDC30AA2}"/>
              </a:ext>
            </a:extLst>
          </p:cNvPr>
          <p:cNvSpPr>
            <a:spLocks noGrp="1"/>
          </p:cNvSpPr>
          <p:nvPr>
            <p:ph idx="1"/>
          </p:nvPr>
        </p:nvSpPr>
        <p:spPr>
          <a:xfrm>
            <a:off x="541866" y="2032000"/>
            <a:ext cx="7145867" cy="3879222"/>
          </a:xfrm>
        </p:spPr>
        <p:txBody>
          <a:bodyPr>
            <a:normAutofit fontScale="92500"/>
          </a:bodyPr>
          <a:lstStyle/>
          <a:p>
            <a:r>
              <a:rPr lang="en-US" sz="2400" dirty="0">
                <a:solidFill>
                  <a:srgbClr val="FEFFFF"/>
                </a:solidFill>
              </a:rPr>
              <a:t>Library personnel convey a consistent message about the Library to expand user awareness of resources, services, and expertise.</a:t>
            </a:r>
          </a:p>
          <a:p>
            <a:r>
              <a:rPr lang="en-US" sz="2400" dirty="0">
                <a:solidFill>
                  <a:srgbClr val="FEFFFF"/>
                </a:solidFill>
              </a:rPr>
              <a:t>Outcome:  Library planning includes communication planning to target various audiences, messaging, methods, and continuous-improvement assessment.  User awareness is central to our messaging planning and the Library looks to technology and social media to reach users where they are.</a:t>
            </a:r>
          </a:p>
          <a:p>
            <a:pPr marL="0" indent="0">
              <a:buNone/>
            </a:pPr>
            <a:endParaRPr lang="en-US" dirty="0">
              <a:solidFill>
                <a:srgbClr val="FEFFFF"/>
              </a:solidFill>
            </a:endParaRPr>
          </a:p>
        </p:txBody>
      </p:sp>
    </p:spTree>
    <p:extLst>
      <p:ext uri="{BB962C8B-B14F-4D97-AF65-F5344CB8AC3E}">
        <p14:creationId xmlns:p14="http://schemas.microsoft.com/office/powerpoint/2010/main" val="1913566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4699877-13E3-4FC1-B91B-2A8A8FA76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B122-E2DC-4CA5-8B6F-B49249C78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AB22E03-3087-4988-9DB5-572918FB9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2" y="313809"/>
            <a:ext cx="9281055" cy="6222458"/>
          </a:xfrm>
          <a:prstGeom prst="rect">
            <a:avLst/>
          </a:prstGeom>
          <a:solidFill>
            <a:schemeClr val="bg1"/>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4B2A5927-4A36-47DC-BF12-54A96B456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823682"/>
            <a:ext cx="3536576" cy="857047"/>
          </a:xfrm>
          <a:prstGeom prst="rightArrow">
            <a:avLst>
              <a:gd name="adj1" fmla="val 100000"/>
              <a:gd name="adj2" fmla="val 44189"/>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7" name="Picture 6" descr="A screenshot of a cell phone&#10;&#10;Description automatically generated">
            <a:extLst>
              <a:ext uri="{FF2B5EF4-FFF2-40B4-BE49-F238E27FC236}">
                <a16:creationId xmlns:a16="http://schemas.microsoft.com/office/drawing/2014/main" id="{22E13CAA-75A4-4914-AAC9-FEC954F9C89C}"/>
              </a:ext>
            </a:extLst>
          </p:cNvPr>
          <p:cNvPicPr>
            <a:picLocks noChangeAspect="1"/>
          </p:cNvPicPr>
          <p:nvPr/>
        </p:nvPicPr>
        <p:blipFill>
          <a:blip r:embed="rId2"/>
          <a:stretch>
            <a:fillRect/>
          </a:stretch>
        </p:blipFill>
        <p:spPr>
          <a:xfrm>
            <a:off x="4066807" y="659027"/>
            <a:ext cx="7287376" cy="5392659"/>
          </a:xfrm>
          <a:prstGeom prst="rect">
            <a:avLst/>
          </a:prstGeom>
        </p:spPr>
      </p:pic>
    </p:spTree>
    <p:extLst>
      <p:ext uri="{BB962C8B-B14F-4D97-AF65-F5344CB8AC3E}">
        <p14:creationId xmlns:p14="http://schemas.microsoft.com/office/powerpoint/2010/main" val="594067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E4CBEC-18A2-4509-A45D-D5E653582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2DB92-14C8-4FCB-B30D-32651E6B63F3}"/>
              </a:ext>
            </a:extLst>
          </p:cNvPr>
          <p:cNvSpPr>
            <a:spLocks noGrp="1"/>
          </p:cNvSpPr>
          <p:nvPr>
            <p:ph type="title"/>
          </p:nvPr>
        </p:nvSpPr>
        <p:spPr>
          <a:xfrm>
            <a:off x="1259893" y="3101093"/>
            <a:ext cx="2454052" cy="3029344"/>
          </a:xfrm>
        </p:spPr>
        <p:txBody>
          <a:bodyPr>
            <a:normAutofit/>
          </a:bodyPr>
          <a:lstStyle/>
          <a:p>
            <a:r>
              <a:rPr lang="en-US" sz="2700">
                <a:solidFill>
                  <a:schemeClr val="bg1"/>
                </a:solidFill>
              </a:rPr>
              <a:t>Identification of Future or Unmet Needs</a:t>
            </a:r>
          </a:p>
        </p:txBody>
      </p:sp>
      <p:sp>
        <p:nvSpPr>
          <p:cNvPr id="12" name="Freeform 11">
            <a:extLst>
              <a:ext uri="{FF2B5EF4-FFF2-40B4-BE49-F238E27FC236}">
                <a16:creationId xmlns:a16="http://schemas.microsoft.com/office/drawing/2014/main" id="{0A5EA4A7-4381-4FC6-AA9A-C9EA77B84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E6295D53-0474-4725-85BE-1F15FCC2D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8E2800E-1BB6-4EE9-A1E1-CFBDB7C21683}"/>
              </a:ext>
            </a:extLst>
          </p:cNvPr>
          <p:cNvGraphicFramePr>
            <a:graphicFrameLocks noGrp="1"/>
          </p:cNvGraphicFramePr>
          <p:nvPr>
            <p:ph idx="1"/>
            <p:extLst>
              <p:ext uri="{D42A27DB-BD31-4B8C-83A1-F6EECF244321}">
                <p14:modId xmlns:p14="http://schemas.microsoft.com/office/powerpoint/2010/main" val="4077128131"/>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0121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A0E971-6B4B-45F4-813E-20CC75061513}"/>
              </a:ext>
            </a:extLst>
          </p:cNvPr>
          <p:cNvSpPr>
            <a:spLocks noGrp="1"/>
          </p:cNvSpPr>
          <p:nvPr>
            <p:ph type="title"/>
          </p:nvPr>
        </p:nvSpPr>
        <p:spPr>
          <a:xfrm>
            <a:off x="649224" y="255378"/>
            <a:ext cx="3650279" cy="728207"/>
          </a:xfrm>
        </p:spPr>
        <p:txBody>
          <a:bodyPr>
            <a:normAutofit/>
          </a:bodyPr>
          <a:lstStyle/>
          <a:p>
            <a:r>
              <a:rPr lang="en-US" dirty="0"/>
              <a:t>In Conclusion</a:t>
            </a:r>
          </a:p>
        </p:txBody>
      </p:sp>
      <p:sp>
        <p:nvSpPr>
          <p:cNvPr id="3" name="Content Placeholder 2">
            <a:extLst>
              <a:ext uri="{FF2B5EF4-FFF2-40B4-BE49-F238E27FC236}">
                <a16:creationId xmlns:a16="http://schemas.microsoft.com/office/drawing/2014/main" id="{F22C95A2-FF9B-484D-A482-ECE5DD71B2FF}"/>
              </a:ext>
            </a:extLst>
          </p:cNvPr>
          <p:cNvSpPr>
            <a:spLocks noGrp="1"/>
          </p:cNvSpPr>
          <p:nvPr>
            <p:ph idx="1"/>
          </p:nvPr>
        </p:nvSpPr>
        <p:spPr>
          <a:xfrm>
            <a:off x="242213" y="953586"/>
            <a:ext cx="4217310" cy="5649036"/>
          </a:xfrm>
        </p:spPr>
        <p:txBody>
          <a:bodyPr>
            <a:normAutofit lnSpcReduction="10000"/>
          </a:bodyPr>
          <a:lstStyle/>
          <a:p>
            <a:pPr>
              <a:lnSpc>
                <a:spcPct val="90000"/>
              </a:lnSpc>
            </a:pPr>
            <a:r>
              <a:rPr lang="en-US" dirty="0"/>
              <a:t>ACRL defines outcomes as “the ways in which library users are changed as a result of their contact with the library’s resources and programs.” Outcomes are user-centered, and thus they are not wholly under the library’s control. Nonetheless, the outcome or impact of the library’s actions is ultimately how we must judge our success. Outcomes, assessment, and evidence all are elements of the continuous improvement cycle.</a:t>
            </a:r>
          </a:p>
          <a:p>
            <a:pPr>
              <a:lnSpc>
                <a:spcPct val="90000"/>
              </a:lnSpc>
            </a:pPr>
            <a:r>
              <a:rPr lang="en-US" dirty="0"/>
              <a:t>This program review provides us with an opportunity to share a bit of our standards and outcomes with you.  Thank you!</a:t>
            </a:r>
          </a:p>
          <a:p>
            <a:pPr>
              <a:lnSpc>
                <a:spcPct val="90000"/>
              </a:lnSpc>
            </a:pPr>
            <a:r>
              <a:rPr lang="en-US" dirty="0"/>
              <a:t>The complete written report can be found: https://www.oregoncoastcc.org/library/</a:t>
            </a:r>
          </a:p>
          <a:p>
            <a:pPr>
              <a:lnSpc>
                <a:spcPct val="90000"/>
              </a:lnSpc>
            </a:pPr>
            <a:endParaRPr lang="en-US" dirty="0"/>
          </a:p>
          <a:p>
            <a:pPr marL="0" indent="0">
              <a:lnSpc>
                <a:spcPct val="90000"/>
              </a:lnSpc>
              <a:buNone/>
            </a:pPr>
            <a:endParaRPr lang="en-US" dirty="0"/>
          </a:p>
          <a:p>
            <a:pPr>
              <a:lnSpc>
                <a:spcPct val="90000"/>
              </a:lnSpc>
            </a:pPr>
            <a:endParaRPr lang="en-US" sz="1400" dirty="0"/>
          </a:p>
          <a:p>
            <a:pPr>
              <a:lnSpc>
                <a:spcPct val="90000"/>
              </a:lnSpc>
            </a:pPr>
            <a:endParaRPr lang="en-US" sz="1400" dirty="0"/>
          </a:p>
          <a:p>
            <a:pPr>
              <a:lnSpc>
                <a:spcPct val="90000"/>
              </a:lnSpc>
            </a:pPr>
            <a:endParaRPr lang="en-US" sz="1400" dirty="0"/>
          </a:p>
        </p:txBody>
      </p:sp>
      <p:pic>
        <p:nvPicPr>
          <p:cNvPr id="5" name="Picture 4">
            <a:extLst>
              <a:ext uri="{FF2B5EF4-FFF2-40B4-BE49-F238E27FC236}">
                <a16:creationId xmlns:a16="http://schemas.microsoft.com/office/drawing/2014/main" id="{D21C9919-9EDB-4144-8ADD-2C0C9CCED02F}"/>
              </a:ext>
            </a:extLst>
          </p:cNvPr>
          <p:cNvPicPr>
            <a:picLocks noChangeAspect="1"/>
          </p:cNvPicPr>
          <p:nvPr/>
        </p:nvPicPr>
        <p:blipFill rotWithShape="1">
          <a:blip r:embed="rId2"/>
          <a:srcRect t="15181" b="15181"/>
          <a:stretch/>
        </p:blipFill>
        <p:spPr>
          <a:xfrm>
            <a:off x="4619543" y="4748"/>
            <a:ext cx="7572457" cy="6848504"/>
          </a:xfrm>
          <a:prstGeom prst="rect">
            <a:avLst/>
          </a:prstGeom>
        </p:spPr>
      </p:pic>
    </p:spTree>
    <p:extLst>
      <p:ext uri="{BB962C8B-B14F-4D97-AF65-F5344CB8AC3E}">
        <p14:creationId xmlns:p14="http://schemas.microsoft.com/office/powerpoint/2010/main" val="245659254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27FE0C2-9C19-4FB7-81C0-06ECDD8C05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6" name="Freeform 11">
              <a:extLst>
                <a:ext uri="{FF2B5EF4-FFF2-40B4-BE49-F238E27FC236}">
                  <a16:creationId xmlns:a16="http://schemas.microsoft.com/office/drawing/2014/main" id="{1766EED2-C3B3-40C6-A5D8-FFF5894B9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7" name="Freeform 12">
              <a:extLst>
                <a:ext uri="{FF2B5EF4-FFF2-40B4-BE49-F238E27FC236}">
                  <a16:creationId xmlns:a16="http://schemas.microsoft.com/office/drawing/2014/main" id="{9CFBF839-A629-4019-9F3D-C15269EEC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8" name="Freeform 13">
              <a:extLst>
                <a:ext uri="{FF2B5EF4-FFF2-40B4-BE49-F238E27FC236}">
                  <a16:creationId xmlns:a16="http://schemas.microsoft.com/office/drawing/2014/main" id="{E13B7060-C0FD-4F48-BD18-CEC2F6CF4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 name="Freeform 14">
              <a:extLst>
                <a:ext uri="{FF2B5EF4-FFF2-40B4-BE49-F238E27FC236}">
                  <a16:creationId xmlns:a16="http://schemas.microsoft.com/office/drawing/2014/main" id="{A344E7D3-1355-48C1-9904-2405426C4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0" name="Freeform 15">
              <a:extLst>
                <a:ext uri="{FF2B5EF4-FFF2-40B4-BE49-F238E27FC236}">
                  <a16:creationId xmlns:a16="http://schemas.microsoft.com/office/drawing/2014/main" id="{7A0AFB45-BC4E-4AB7-A8FF-D61849E41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1" name="Freeform 16">
              <a:extLst>
                <a:ext uri="{FF2B5EF4-FFF2-40B4-BE49-F238E27FC236}">
                  <a16:creationId xmlns:a16="http://schemas.microsoft.com/office/drawing/2014/main" id="{18BD2B14-C775-4442-B02E-E842C96F19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2" name="Freeform 17">
              <a:extLst>
                <a:ext uri="{FF2B5EF4-FFF2-40B4-BE49-F238E27FC236}">
                  <a16:creationId xmlns:a16="http://schemas.microsoft.com/office/drawing/2014/main" id="{D43EE30E-A569-4394-B036-B0954A88D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3" name="Freeform 18">
              <a:extLst>
                <a:ext uri="{FF2B5EF4-FFF2-40B4-BE49-F238E27FC236}">
                  <a16:creationId xmlns:a16="http://schemas.microsoft.com/office/drawing/2014/main" id="{F6178D34-57BD-47F7-A56E-14FC1BB22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4" name="Freeform 19">
              <a:extLst>
                <a:ext uri="{FF2B5EF4-FFF2-40B4-BE49-F238E27FC236}">
                  <a16:creationId xmlns:a16="http://schemas.microsoft.com/office/drawing/2014/main" id="{FFD3B6D6-3AE3-47BC-97D9-CDA2EFCA6F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5" name="Freeform 20">
              <a:extLst>
                <a:ext uri="{FF2B5EF4-FFF2-40B4-BE49-F238E27FC236}">
                  <a16:creationId xmlns:a16="http://schemas.microsoft.com/office/drawing/2014/main" id="{5C34EB72-4D8B-4039-B1FE-891F22FEB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6" name="Freeform 21">
              <a:extLst>
                <a:ext uri="{FF2B5EF4-FFF2-40B4-BE49-F238E27FC236}">
                  <a16:creationId xmlns:a16="http://schemas.microsoft.com/office/drawing/2014/main" id="{55A3A4AF-6FE1-4C4B-9286-35AF8C6E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7" name="Freeform 22">
              <a:extLst>
                <a:ext uri="{FF2B5EF4-FFF2-40B4-BE49-F238E27FC236}">
                  <a16:creationId xmlns:a16="http://schemas.microsoft.com/office/drawing/2014/main" id="{BBF339A0-40DC-4DCB-BF13-4143D7B0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9" name="Group 28">
            <a:extLst>
              <a:ext uri="{FF2B5EF4-FFF2-40B4-BE49-F238E27FC236}">
                <a16:creationId xmlns:a16="http://schemas.microsoft.com/office/drawing/2014/main" id="{AC0D9DD5-F48B-4179-BF11-4D156DA02A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2"/>
            <a:ext cx="2356675" cy="6853285"/>
            <a:chOff x="6627813" y="195454"/>
            <a:chExt cx="1952625" cy="5678297"/>
          </a:xfrm>
        </p:grpSpPr>
        <p:sp>
          <p:nvSpPr>
            <p:cNvPr id="30" name="Freeform 27">
              <a:extLst>
                <a:ext uri="{FF2B5EF4-FFF2-40B4-BE49-F238E27FC236}">
                  <a16:creationId xmlns:a16="http://schemas.microsoft.com/office/drawing/2014/main" id="{A9168E85-6CFA-435B-8A6B-D32486C90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1" name="Freeform 28">
              <a:extLst>
                <a:ext uri="{FF2B5EF4-FFF2-40B4-BE49-F238E27FC236}">
                  <a16:creationId xmlns:a16="http://schemas.microsoft.com/office/drawing/2014/main" id="{9293C87B-0616-4B2B-B082-B3362CA3F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2" name="Freeform 29">
              <a:extLst>
                <a:ext uri="{FF2B5EF4-FFF2-40B4-BE49-F238E27FC236}">
                  <a16:creationId xmlns:a16="http://schemas.microsoft.com/office/drawing/2014/main" id="{F2728C57-B738-4443-9FC2-3C060715FF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3" name="Freeform 30">
              <a:extLst>
                <a:ext uri="{FF2B5EF4-FFF2-40B4-BE49-F238E27FC236}">
                  <a16:creationId xmlns:a16="http://schemas.microsoft.com/office/drawing/2014/main" id="{766F97F3-2B2B-4253-BEC7-BC9C7DFF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4" name="Freeform 31">
              <a:extLst>
                <a:ext uri="{FF2B5EF4-FFF2-40B4-BE49-F238E27FC236}">
                  <a16:creationId xmlns:a16="http://schemas.microsoft.com/office/drawing/2014/main" id="{F2F1BCB5-62E3-482A-A671-8514CD517B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5" name="Freeform 32">
              <a:extLst>
                <a:ext uri="{FF2B5EF4-FFF2-40B4-BE49-F238E27FC236}">
                  <a16:creationId xmlns:a16="http://schemas.microsoft.com/office/drawing/2014/main" id="{19B93AE6-0173-4CA9-A70C-F4D5D9B37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6" name="Freeform 33">
              <a:extLst>
                <a:ext uri="{FF2B5EF4-FFF2-40B4-BE49-F238E27FC236}">
                  <a16:creationId xmlns:a16="http://schemas.microsoft.com/office/drawing/2014/main" id="{E7FEE511-B4FE-4967-9E02-B802810A9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7" name="Freeform 34">
              <a:extLst>
                <a:ext uri="{FF2B5EF4-FFF2-40B4-BE49-F238E27FC236}">
                  <a16:creationId xmlns:a16="http://schemas.microsoft.com/office/drawing/2014/main" id="{374E8AF9-DC1D-4FEB-A65B-1F0F82912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8" name="Freeform 35">
              <a:extLst>
                <a:ext uri="{FF2B5EF4-FFF2-40B4-BE49-F238E27FC236}">
                  <a16:creationId xmlns:a16="http://schemas.microsoft.com/office/drawing/2014/main" id="{89BB8488-306B-461B-846C-5E22664AF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9" name="Freeform 36">
              <a:extLst>
                <a:ext uri="{FF2B5EF4-FFF2-40B4-BE49-F238E27FC236}">
                  <a16:creationId xmlns:a16="http://schemas.microsoft.com/office/drawing/2014/main" id="{987A2146-569C-4EF6-9CA1-D72961EBD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0" name="Freeform 37">
              <a:extLst>
                <a:ext uri="{FF2B5EF4-FFF2-40B4-BE49-F238E27FC236}">
                  <a16:creationId xmlns:a16="http://schemas.microsoft.com/office/drawing/2014/main" id="{70334992-12F8-4924-B32E-420C3FDB1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1" name="Freeform 38">
              <a:extLst>
                <a:ext uri="{FF2B5EF4-FFF2-40B4-BE49-F238E27FC236}">
                  <a16:creationId xmlns:a16="http://schemas.microsoft.com/office/drawing/2014/main" id="{A5B2F0D2-1D46-46DD-A818-60309624D8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3" name="Rectangle 42">
            <a:extLst>
              <a:ext uri="{FF2B5EF4-FFF2-40B4-BE49-F238E27FC236}">
                <a16:creationId xmlns:a16="http://schemas.microsoft.com/office/drawing/2014/main" id="{FF1A843A-A6BC-4027-A46F-8EA29D26F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5" name="Freeform 11">
            <a:extLst>
              <a:ext uri="{FF2B5EF4-FFF2-40B4-BE49-F238E27FC236}">
                <a16:creationId xmlns:a16="http://schemas.microsoft.com/office/drawing/2014/main" id="{12852FF2-F486-4EEC-8C4F-38380F3FB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7" name="Rectangle 46">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C1F67E-EFB6-4843-82C3-791DC82004FB}"/>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en-US" b="1" dirty="0"/>
              <a:t>Library Functions</a:t>
            </a:r>
          </a:p>
        </p:txBody>
      </p:sp>
      <p:sp>
        <p:nvSpPr>
          <p:cNvPr id="3" name="Content Placeholder 2">
            <a:extLst>
              <a:ext uri="{FF2B5EF4-FFF2-40B4-BE49-F238E27FC236}">
                <a16:creationId xmlns:a16="http://schemas.microsoft.com/office/drawing/2014/main" id="{CBCB2439-66FB-4C0B-A87F-7D5C3675E534}"/>
              </a:ext>
            </a:extLst>
          </p:cNvPr>
          <p:cNvSpPr>
            <a:spLocks noGrp="1"/>
          </p:cNvSpPr>
          <p:nvPr>
            <p:ph sz="half" idx="1"/>
          </p:nvPr>
        </p:nvSpPr>
        <p:spPr>
          <a:xfrm>
            <a:off x="649225" y="2133600"/>
            <a:ext cx="3650278" cy="3759253"/>
          </a:xfrm>
        </p:spPr>
        <p:txBody>
          <a:bodyPr vert="horz" lIns="91440" tIns="45720" rIns="91440" bIns="45720" rtlCol="0">
            <a:normAutofit/>
          </a:bodyPr>
          <a:lstStyle/>
          <a:p>
            <a:pPr>
              <a:lnSpc>
                <a:spcPct val="90000"/>
              </a:lnSpc>
            </a:pPr>
            <a:r>
              <a:rPr lang="en-US" b="1" dirty="0"/>
              <a:t>Partners with the College to develop and support information-literate learners</a:t>
            </a:r>
          </a:p>
          <a:p>
            <a:pPr>
              <a:lnSpc>
                <a:spcPct val="90000"/>
              </a:lnSpc>
            </a:pPr>
            <a:r>
              <a:rPr lang="en-US" b="1" dirty="0"/>
              <a:t>Provides access to collections that incorporate resources in a variety of formats in support of the research and teaching missions of the College</a:t>
            </a:r>
          </a:p>
          <a:p>
            <a:pPr>
              <a:lnSpc>
                <a:spcPct val="90000"/>
              </a:lnSpc>
            </a:pPr>
            <a:r>
              <a:rPr lang="en-US" b="1" dirty="0"/>
              <a:t>Provides welcoming physical and virtual environments conducive to study and research</a:t>
            </a:r>
          </a:p>
        </p:txBody>
      </p:sp>
      <p:pic>
        <p:nvPicPr>
          <p:cNvPr id="10" name="Content Placeholder 9" descr="A living room filled with furniture and a large window&#10;&#10;Description automatically generated">
            <a:extLst>
              <a:ext uri="{FF2B5EF4-FFF2-40B4-BE49-F238E27FC236}">
                <a16:creationId xmlns:a16="http://schemas.microsoft.com/office/drawing/2014/main" id="{47B5F58B-7D86-4BAF-B7A5-F06CB047BE41}"/>
              </a:ext>
            </a:extLst>
          </p:cNvPr>
          <p:cNvPicPr>
            <a:picLocks noGrp="1" noChangeAspect="1"/>
          </p:cNvPicPr>
          <p:nvPr>
            <p:ph sz="half" idx="2"/>
          </p:nvPr>
        </p:nvPicPr>
        <p:blipFill rotWithShape="1">
          <a:blip r:embed="rId2"/>
          <a:srcRect l="11625" r="5446" b="-2"/>
          <a:stretch/>
        </p:blipFill>
        <p:spPr>
          <a:xfrm>
            <a:off x="4619543" y="4748"/>
            <a:ext cx="7572457" cy="6848504"/>
          </a:xfrm>
          <a:prstGeom prst="rect">
            <a:avLst/>
          </a:prstGeom>
        </p:spPr>
      </p:pic>
    </p:spTree>
    <p:extLst>
      <p:ext uri="{BB962C8B-B14F-4D97-AF65-F5344CB8AC3E}">
        <p14:creationId xmlns:p14="http://schemas.microsoft.com/office/powerpoint/2010/main" val="368273780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F55A28D9-E151-47FC-B84D-D9610D0639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9" name="Freeform 11">
              <a:extLst>
                <a:ext uri="{FF2B5EF4-FFF2-40B4-BE49-F238E27FC236}">
                  <a16:creationId xmlns:a16="http://schemas.microsoft.com/office/drawing/2014/main" id="{64ECFCDB-83FB-4F5C-B114-156BD67F5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0" name="Freeform 12">
              <a:extLst>
                <a:ext uri="{FF2B5EF4-FFF2-40B4-BE49-F238E27FC236}">
                  <a16:creationId xmlns:a16="http://schemas.microsoft.com/office/drawing/2014/main" id="{496F9AF8-17C5-4132-AA76-4F67D8BF4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1" name="Freeform 13">
              <a:extLst>
                <a:ext uri="{FF2B5EF4-FFF2-40B4-BE49-F238E27FC236}">
                  <a16:creationId xmlns:a16="http://schemas.microsoft.com/office/drawing/2014/main" id="{653E7A77-FF5C-4558-81CC-0B0EDC08F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2" name="Freeform 14">
              <a:extLst>
                <a:ext uri="{FF2B5EF4-FFF2-40B4-BE49-F238E27FC236}">
                  <a16:creationId xmlns:a16="http://schemas.microsoft.com/office/drawing/2014/main" id="{1FA6541F-DB3A-44F2-984C-7167E9195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3" name="Freeform 15">
              <a:extLst>
                <a:ext uri="{FF2B5EF4-FFF2-40B4-BE49-F238E27FC236}">
                  <a16:creationId xmlns:a16="http://schemas.microsoft.com/office/drawing/2014/main" id="{59AE21FE-824E-4977-8A96-CABE4D18F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4" name="Freeform 16">
              <a:extLst>
                <a:ext uri="{FF2B5EF4-FFF2-40B4-BE49-F238E27FC236}">
                  <a16:creationId xmlns:a16="http://schemas.microsoft.com/office/drawing/2014/main" id="{993BFD78-1A04-426D-9123-7FB3B1B5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5" name="Freeform 17">
              <a:extLst>
                <a:ext uri="{FF2B5EF4-FFF2-40B4-BE49-F238E27FC236}">
                  <a16:creationId xmlns:a16="http://schemas.microsoft.com/office/drawing/2014/main" id="{697029EE-553B-47C2-8782-A5CC7C9A2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6" name="Freeform 18">
              <a:extLst>
                <a:ext uri="{FF2B5EF4-FFF2-40B4-BE49-F238E27FC236}">
                  <a16:creationId xmlns:a16="http://schemas.microsoft.com/office/drawing/2014/main" id="{EC08902C-10C5-4E43-84D7-2C1998EB9D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7" name="Freeform 19">
              <a:extLst>
                <a:ext uri="{FF2B5EF4-FFF2-40B4-BE49-F238E27FC236}">
                  <a16:creationId xmlns:a16="http://schemas.microsoft.com/office/drawing/2014/main" id="{4403B013-8CA9-497F-A644-128BF98BC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8" name="Freeform 20">
              <a:extLst>
                <a:ext uri="{FF2B5EF4-FFF2-40B4-BE49-F238E27FC236}">
                  <a16:creationId xmlns:a16="http://schemas.microsoft.com/office/drawing/2014/main" id="{731B95B8-54A8-4028-BC41-888C1389B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9" name="Freeform 21">
              <a:extLst>
                <a:ext uri="{FF2B5EF4-FFF2-40B4-BE49-F238E27FC236}">
                  <a16:creationId xmlns:a16="http://schemas.microsoft.com/office/drawing/2014/main" id="{002B5042-567E-4AD6-B2BC-02F600BE3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0" name="Freeform 22">
              <a:extLst>
                <a:ext uri="{FF2B5EF4-FFF2-40B4-BE49-F238E27FC236}">
                  <a16:creationId xmlns:a16="http://schemas.microsoft.com/office/drawing/2014/main" id="{3B674E68-B9BF-431C-B24A-76CD09E7A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2" name="Group 101">
            <a:extLst>
              <a:ext uri="{FF2B5EF4-FFF2-40B4-BE49-F238E27FC236}">
                <a16:creationId xmlns:a16="http://schemas.microsoft.com/office/drawing/2014/main" id="{468AC462-B596-49AF-ACBF-8E851D4DA8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3" name="Freeform 27">
              <a:extLst>
                <a:ext uri="{FF2B5EF4-FFF2-40B4-BE49-F238E27FC236}">
                  <a16:creationId xmlns:a16="http://schemas.microsoft.com/office/drawing/2014/main" id="{5C44928B-D175-4CF5-A0F6-EF03F0F81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4" name="Freeform 28">
              <a:extLst>
                <a:ext uri="{FF2B5EF4-FFF2-40B4-BE49-F238E27FC236}">
                  <a16:creationId xmlns:a16="http://schemas.microsoft.com/office/drawing/2014/main" id="{7D23FC46-F390-43D6-B697-25183D488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5" name="Freeform 29">
              <a:extLst>
                <a:ext uri="{FF2B5EF4-FFF2-40B4-BE49-F238E27FC236}">
                  <a16:creationId xmlns:a16="http://schemas.microsoft.com/office/drawing/2014/main" id="{2D25180D-7ADA-45FE-8151-55A55C129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6" name="Freeform 30">
              <a:extLst>
                <a:ext uri="{FF2B5EF4-FFF2-40B4-BE49-F238E27FC236}">
                  <a16:creationId xmlns:a16="http://schemas.microsoft.com/office/drawing/2014/main" id="{D23EB0E5-FE56-437C-A4C1-7F118BAF7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7" name="Freeform 31">
              <a:extLst>
                <a:ext uri="{FF2B5EF4-FFF2-40B4-BE49-F238E27FC236}">
                  <a16:creationId xmlns:a16="http://schemas.microsoft.com/office/drawing/2014/main" id="{2A1FC622-62D0-4463-A50F-5D0088803E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8" name="Freeform 32">
              <a:extLst>
                <a:ext uri="{FF2B5EF4-FFF2-40B4-BE49-F238E27FC236}">
                  <a16:creationId xmlns:a16="http://schemas.microsoft.com/office/drawing/2014/main" id="{BF2B1AFF-4B85-4924-A0A4-CD6886953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9" name="Freeform 33">
              <a:extLst>
                <a:ext uri="{FF2B5EF4-FFF2-40B4-BE49-F238E27FC236}">
                  <a16:creationId xmlns:a16="http://schemas.microsoft.com/office/drawing/2014/main" id="{4F117DA4-B0EA-4519-BED3-2B390672B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0" name="Freeform 34">
              <a:extLst>
                <a:ext uri="{FF2B5EF4-FFF2-40B4-BE49-F238E27FC236}">
                  <a16:creationId xmlns:a16="http://schemas.microsoft.com/office/drawing/2014/main" id="{7EA1D43D-23CE-435F-A288-C36FEA28DD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1" name="Freeform 35">
              <a:extLst>
                <a:ext uri="{FF2B5EF4-FFF2-40B4-BE49-F238E27FC236}">
                  <a16:creationId xmlns:a16="http://schemas.microsoft.com/office/drawing/2014/main" id="{6736985C-E954-490B-BFD3-D0A707DF0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2" name="Freeform 36">
              <a:extLst>
                <a:ext uri="{FF2B5EF4-FFF2-40B4-BE49-F238E27FC236}">
                  <a16:creationId xmlns:a16="http://schemas.microsoft.com/office/drawing/2014/main" id="{E34EC8BB-380B-487F-80F2-B2691702EC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3" name="Freeform 37">
              <a:extLst>
                <a:ext uri="{FF2B5EF4-FFF2-40B4-BE49-F238E27FC236}">
                  <a16:creationId xmlns:a16="http://schemas.microsoft.com/office/drawing/2014/main" id="{F0490235-27DD-43DC-A88A-FAB328C0AC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4" name="Freeform 38">
              <a:extLst>
                <a:ext uri="{FF2B5EF4-FFF2-40B4-BE49-F238E27FC236}">
                  <a16:creationId xmlns:a16="http://schemas.microsoft.com/office/drawing/2014/main" id="{0D425E2A-DD78-4052-A976-20CB34C88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6" name="Rectangle 115">
            <a:extLst>
              <a:ext uri="{FF2B5EF4-FFF2-40B4-BE49-F238E27FC236}">
                <a16:creationId xmlns:a16="http://schemas.microsoft.com/office/drawing/2014/main" id="{5495CD16-BB01-4344-A81F-9C8E8F2E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8" name="Freeform 11">
            <a:extLst>
              <a:ext uri="{FF2B5EF4-FFF2-40B4-BE49-F238E27FC236}">
                <a16:creationId xmlns:a16="http://schemas.microsoft.com/office/drawing/2014/main" id="{567FD93A-AFA0-4A02-8037-64C5A2B367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20" name="Rectangle 119">
            <a:extLst>
              <a:ext uri="{FF2B5EF4-FFF2-40B4-BE49-F238E27FC236}">
                <a16:creationId xmlns:a16="http://schemas.microsoft.com/office/drawing/2014/main" id="{DFF2E1E0-80B8-44F1-9E63-87A5A7380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C5F3D482-762B-4F81-847D-65C2948A1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6406481" cy="5260195"/>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126004E-5E89-42C2-8B6B-337AD1E195E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5780"/>
          <a:stretch/>
        </p:blipFill>
        <p:spPr>
          <a:xfrm>
            <a:off x="965200" y="997309"/>
            <a:ext cx="5762486" cy="4586994"/>
          </a:xfrm>
          <a:prstGeom prst="rect">
            <a:avLst/>
          </a:prstGeom>
        </p:spPr>
      </p:pic>
      <p:sp>
        <p:nvSpPr>
          <p:cNvPr id="124" name="Rectangle 123">
            <a:extLst>
              <a:ext uri="{FF2B5EF4-FFF2-40B4-BE49-F238E27FC236}">
                <a16:creationId xmlns:a16="http://schemas.microsoft.com/office/drawing/2014/main" id="{FC694982-5260-4884-A31D-9A537AEC6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2923" y="643467"/>
            <a:ext cx="4335610" cy="5260195"/>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52F536E-ABE8-421F-A70A-B11F827A93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7922" r="21710"/>
          <a:stretch/>
        </p:blipFill>
        <p:spPr>
          <a:xfrm>
            <a:off x="7534656" y="997309"/>
            <a:ext cx="3692144" cy="4586994"/>
          </a:xfrm>
          <a:prstGeom prst="rect">
            <a:avLst/>
          </a:prstGeom>
        </p:spPr>
      </p:pic>
      <p:sp>
        <p:nvSpPr>
          <p:cNvPr id="126" name="Freeform 11">
            <a:extLst>
              <a:ext uri="{FF2B5EF4-FFF2-40B4-BE49-F238E27FC236}">
                <a16:creationId xmlns:a16="http://schemas.microsoft.com/office/drawing/2014/main" id="{7EE7015A-7414-44F5-8525-D559FA844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58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58DF5B7A-7785-49C6-B4EB-252FF28C2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7" name="Freeform 11">
              <a:extLst>
                <a:ext uri="{FF2B5EF4-FFF2-40B4-BE49-F238E27FC236}">
                  <a16:creationId xmlns:a16="http://schemas.microsoft.com/office/drawing/2014/main" id="{78BD0529-90E2-47B4-8D13-CEE11A154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8" name="Freeform 12">
              <a:extLst>
                <a:ext uri="{FF2B5EF4-FFF2-40B4-BE49-F238E27FC236}">
                  <a16:creationId xmlns:a16="http://schemas.microsoft.com/office/drawing/2014/main" id="{AE127430-162B-43FD-A02F-6E8AD8FD9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9" name="Freeform 13">
              <a:extLst>
                <a:ext uri="{FF2B5EF4-FFF2-40B4-BE49-F238E27FC236}">
                  <a16:creationId xmlns:a16="http://schemas.microsoft.com/office/drawing/2014/main" id="{7A6023CB-BCF4-4A3C-B04B-EFF677921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0" name="Freeform 14">
              <a:extLst>
                <a:ext uri="{FF2B5EF4-FFF2-40B4-BE49-F238E27FC236}">
                  <a16:creationId xmlns:a16="http://schemas.microsoft.com/office/drawing/2014/main" id="{98B0FCF0-0865-45E1-977A-5BFDD0EFC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1" name="Freeform 15">
              <a:extLst>
                <a:ext uri="{FF2B5EF4-FFF2-40B4-BE49-F238E27FC236}">
                  <a16:creationId xmlns:a16="http://schemas.microsoft.com/office/drawing/2014/main" id="{C1FF2792-ADB4-44D2-B7EF-6E3503725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2" name="Freeform 16">
              <a:extLst>
                <a:ext uri="{FF2B5EF4-FFF2-40B4-BE49-F238E27FC236}">
                  <a16:creationId xmlns:a16="http://schemas.microsoft.com/office/drawing/2014/main" id="{B7B0F0A2-D4CD-4EA5-96E9-9E282F25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3" name="Freeform 17">
              <a:extLst>
                <a:ext uri="{FF2B5EF4-FFF2-40B4-BE49-F238E27FC236}">
                  <a16:creationId xmlns:a16="http://schemas.microsoft.com/office/drawing/2014/main" id="{FBBC4912-27C6-4C5E-9C40-AE9B6644E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4" name="Freeform 18">
              <a:extLst>
                <a:ext uri="{FF2B5EF4-FFF2-40B4-BE49-F238E27FC236}">
                  <a16:creationId xmlns:a16="http://schemas.microsoft.com/office/drawing/2014/main" id="{127E474D-BE64-49E8-8C82-691642D0B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5" name="Freeform 19">
              <a:extLst>
                <a:ext uri="{FF2B5EF4-FFF2-40B4-BE49-F238E27FC236}">
                  <a16:creationId xmlns:a16="http://schemas.microsoft.com/office/drawing/2014/main" id="{A385E451-43CB-441B-83EE-28ACB6BCB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6" name="Freeform 20">
              <a:extLst>
                <a:ext uri="{FF2B5EF4-FFF2-40B4-BE49-F238E27FC236}">
                  <a16:creationId xmlns:a16="http://schemas.microsoft.com/office/drawing/2014/main" id="{5BF91B89-051C-49D8-9029-83A1F52B0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7" name="Freeform 21">
              <a:extLst>
                <a:ext uri="{FF2B5EF4-FFF2-40B4-BE49-F238E27FC236}">
                  <a16:creationId xmlns:a16="http://schemas.microsoft.com/office/drawing/2014/main" id="{42329880-D64F-4074-ABE4-348FDC7FB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8" name="Freeform 22">
              <a:extLst>
                <a:ext uri="{FF2B5EF4-FFF2-40B4-BE49-F238E27FC236}">
                  <a16:creationId xmlns:a16="http://schemas.microsoft.com/office/drawing/2014/main" id="{2FAD4595-5B16-442B-A756-924FB136A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0" name="Group 99">
            <a:extLst>
              <a:ext uri="{FF2B5EF4-FFF2-40B4-BE49-F238E27FC236}">
                <a16:creationId xmlns:a16="http://schemas.microsoft.com/office/drawing/2014/main" id="{9F9B151E-1B34-4FA6-A53D-B92F787D9E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1" name="Freeform 27">
              <a:extLst>
                <a:ext uri="{FF2B5EF4-FFF2-40B4-BE49-F238E27FC236}">
                  <a16:creationId xmlns:a16="http://schemas.microsoft.com/office/drawing/2014/main" id="{617ED8F6-0AA2-4080-ADCB-6C7CE175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2" name="Freeform 28">
              <a:extLst>
                <a:ext uri="{FF2B5EF4-FFF2-40B4-BE49-F238E27FC236}">
                  <a16:creationId xmlns:a16="http://schemas.microsoft.com/office/drawing/2014/main" id="{76F017FD-AF02-4E22-A564-5DCC93F5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3" name="Freeform 29">
              <a:extLst>
                <a:ext uri="{FF2B5EF4-FFF2-40B4-BE49-F238E27FC236}">
                  <a16:creationId xmlns:a16="http://schemas.microsoft.com/office/drawing/2014/main" id="{61F8A187-FAA8-4625-AC70-EE2C7499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4" name="Freeform 30">
              <a:extLst>
                <a:ext uri="{FF2B5EF4-FFF2-40B4-BE49-F238E27FC236}">
                  <a16:creationId xmlns:a16="http://schemas.microsoft.com/office/drawing/2014/main" id="{6D431C21-669A-42BC-A2DF-9092CA729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5" name="Freeform 31">
              <a:extLst>
                <a:ext uri="{FF2B5EF4-FFF2-40B4-BE49-F238E27FC236}">
                  <a16:creationId xmlns:a16="http://schemas.microsoft.com/office/drawing/2014/main" id="{D143DDDF-3A80-4C43-BBCF-8EC128010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6" name="Freeform 32">
              <a:extLst>
                <a:ext uri="{FF2B5EF4-FFF2-40B4-BE49-F238E27FC236}">
                  <a16:creationId xmlns:a16="http://schemas.microsoft.com/office/drawing/2014/main" id="{313BFF88-4BDD-4CC4-A514-C7D655779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7" name="Freeform 33">
              <a:extLst>
                <a:ext uri="{FF2B5EF4-FFF2-40B4-BE49-F238E27FC236}">
                  <a16:creationId xmlns:a16="http://schemas.microsoft.com/office/drawing/2014/main" id="{BA235B4A-F8AD-4C1E-9074-35625381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8" name="Freeform 34">
              <a:extLst>
                <a:ext uri="{FF2B5EF4-FFF2-40B4-BE49-F238E27FC236}">
                  <a16:creationId xmlns:a16="http://schemas.microsoft.com/office/drawing/2014/main" id="{281D9204-5CB0-44D1-B01F-5FFF6B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9" name="Freeform 35">
              <a:extLst>
                <a:ext uri="{FF2B5EF4-FFF2-40B4-BE49-F238E27FC236}">
                  <a16:creationId xmlns:a16="http://schemas.microsoft.com/office/drawing/2014/main" id="{4DD213C5-5C2A-403A-AAEF-E495E64AE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0" name="Freeform 36">
              <a:extLst>
                <a:ext uri="{FF2B5EF4-FFF2-40B4-BE49-F238E27FC236}">
                  <a16:creationId xmlns:a16="http://schemas.microsoft.com/office/drawing/2014/main" id="{3D07FF46-5E32-4BEE-B85D-107AD341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1" name="Freeform 37">
              <a:extLst>
                <a:ext uri="{FF2B5EF4-FFF2-40B4-BE49-F238E27FC236}">
                  <a16:creationId xmlns:a16="http://schemas.microsoft.com/office/drawing/2014/main" id="{4E5AE900-6815-4A65-9A96-CA280B3A8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2" name="Freeform 38">
              <a:extLst>
                <a:ext uri="{FF2B5EF4-FFF2-40B4-BE49-F238E27FC236}">
                  <a16:creationId xmlns:a16="http://schemas.microsoft.com/office/drawing/2014/main" id="{45EA57FC-ADA4-45DD-98E7-B0615C530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4" name="Rectangle 113">
            <a:extLst>
              <a:ext uri="{FF2B5EF4-FFF2-40B4-BE49-F238E27FC236}">
                <a16:creationId xmlns:a16="http://schemas.microsoft.com/office/drawing/2014/main" id="{9FFA7C60-EEB5-45DC-B964-20A76F776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6" name="Freeform 11">
            <a:extLst>
              <a:ext uri="{FF2B5EF4-FFF2-40B4-BE49-F238E27FC236}">
                <a16:creationId xmlns:a16="http://schemas.microsoft.com/office/drawing/2014/main" id="{7D84F46B-82DB-461C-88AC-F6C66B593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18" name="Rectangle 117">
            <a:extLst>
              <a:ext uri="{FF2B5EF4-FFF2-40B4-BE49-F238E27FC236}">
                <a16:creationId xmlns:a16="http://schemas.microsoft.com/office/drawing/2014/main" id="{EBB724F1-DC90-45FC-9E90-E1A33393D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8628DE88-9989-4D6E-84A4-51A8EBD45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rgbClr val="405B3C"/>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8EDC51C6-8EBF-4A1C-BED7-D560B2EB0094}"/>
              </a:ext>
            </a:extLst>
          </p:cNvPr>
          <p:cNvPicPr>
            <a:picLocks noChangeAspect="1"/>
          </p:cNvPicPr>
          <p:nvPr/>
        </p:nvPicPr>
        <p:blipFill rotWithShape="1">
          <a:blip r:embed="rId2"/>
          <a:srcRect r="-1" b="30938"/>
          <a:stretch/>
        </p:blipFill>
        <p:spPr>
          <a:xfrm>
            <a:off x="2267478" y="10"/>
            <a:ext cx="9924522" cy="6854028"/>
          </a:xfrm>
          <a:prstGeom prst="rect">
            <a:avLst/>
          </a:prstGeom>
        </p:spPr>
      </p:pic>
    </p:spTree>
    <p:extLst>
      <p:ext uri="{BB962C8B-B14F-4D97-AF65-F5344CB8AC3E}">
        <p14:creationId xmlns:p14="http://schemas.microsoft.com/office/powerpoint/2010/main" val="2916814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F55A28D9-E151-47FC-B84D-D9610D0639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0" name="Freeform 11">
              <a:extLst>
                <a:ext uri="{FF2B5EF4-FFF2-40B4-BE49-F238E27FC236}">
                  <a16:creationId xmlns:a16="http://schemas.microsoft.com/office/drawing/2014/main" id="{64ECFCDB-83FB-4F5C-B114-156BD67F5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1" name="Freeform 12">
              <a:extLst>
                <a:ext uri="{FF2B5EF4-FFF2-40B4-BE49-F238E27FC236}">
                  <a16:creationId xmlns:a16="http://schemas.microsoft.com/office/drawing/2014/main" id="{496F9AF8-17C5-4132-AA76-4F67D8BF4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2" name="Freeform 13">
              <a:extLst>
                <a:ext uri="{FF2B5EF4-FFF2-40B4-BE49-F238E27FC236}">
                  <a16:creationId xmlns:a16="http://schemas.microsoft.com/office/drawing/2014/main" id="{653E7A77-FF5C-4558-81CC-0B0EDC08F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3" name="Freeform 14">
              <a:extLst>
                <a:ext uri="{FF2B5EF4-FFF2-40B4-BE49-F238E27FC236}">
                  <a16:creationId xmlns:a16="http://schemas.microsoft.com/office/drawing/2014/main" id="{1FA6541F-DB3A-44F2-984C-7167E9195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4" name="Freeform 15">
              <a:extLst>
                <a:ext uri="{FF2B5EF4-FFF2-40B4-BE49-F238E27FC236}">
                  <a16:creationId xmlns:a16="http://schemas.microsoft.com/office/drawing/2014/main" id="{59AE21FE-824E-4977-8A96-CABE4D18F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5" name="Freeform 16">
              <a:extLst>
                <a:ext uri="{FF2B5EF4-FFF2-40B4-BE49-F238E27FC236}">
                  <a16:creationId xmlns:a16="http://schemas.microsoft.com/office/drawing/2014/main" id="{993BFD78-1A04-426D-9123-7FB3B1B5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6" name="Freeform 17">
              <a:extLst>
                <a:ext uri="{FF2B5EF4-FFF2-40B4-BE49-F238E27FC236}">
                  <a16:creationId xmlns:a16="http://schemas.microsoft.com/office/drawing/2014/main" id="{697029EE-553B-47C2-8782-A5CC7C9A2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7" name="Freeform 18">
              <a:extLst>
                <a:ext uri="{FF2B5EF4-FFF2-40B4-BE49-F238E27FC236}">
                  <a16:creationId xmlns:a16="http://schemas.microsoft.com/office/drawing/2014/main" id="{EC08902C-10C5-4E43-84D7-2C1998EB9D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8" name="Freeform 19">
              <a:extLst>
                <a:ext uri="{FF2B5EF4-FFF2-40B4-BE49-F238E27FC236}">
                  <a16:creationId xmlns:a16="http://schemas.microsoft.com/office/drawing/2014/main" id="{4403B013-8CA9-497F-A644-128BF98BC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9" name="Freeform 20">
              <a:extLst>
                <a:ext uri="{FF2B5EF4-FFF2-40B4-BE49-F238E27FC236}">
                  <a16:creationId xmlns:a16="http://schemas.microsoft.com/office/drawing/2014/main" id="{731B95B8-54A8-4028-BC41-888C1389B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0" name="Freeform 21">
              <a:extLst>
                <a:ext uri="{FF2B5EF4-FFF2-40B4-BE49-F238E27FC236}">
                  <a16:creationId xmlns:a16="http://schemas.microsoft.com/office/drawing/2014/main" id="{002B5042-567E-4AD6-B2BC-02F600BE3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1" name="Freeform 22">
              <a:extLst>
                <a:ext uri="{FF2B5EF4-FFF2-40B4-BE49-F238E27FC236}">
                  <a16:creationId xmlns:a16="http://schemas.microsoft.com/office/drawing/2014/main" id="{3B674E68-B9BF-431C-B24A-76CD09E7A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3" name="Group 62">
            <a:extLst>
              <a:ext uri="{FF2B5EF4-FFF2-40B4-BE49-F238E27FC236}">
                <a16:creationId xmlns:a16="http://schemas.microsoft.com/office/drawing/2014/main" id="{468AC462-B596-49AF-ACBF-8E851D4DA8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4" name="Freeform 27">
              <a:extLst>
                <a:ext uri="{FF2B5EF4-FFF2-40B4-BE49-F238E27FC236}">
                  <a16:creationId xmlns:a16="http://schemas.microsoft.com/office/drawing/2014/main" id="{5C44928B-D175-4CF5-A0F6-EF03F0F81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5" name="Freeform 28">
              <a:extLst>
                <a:ext uri="{FF2B5EF4-FFF2-40B4-BE49-F238E27FC236}">
                  <a16:creationId xmlns:a16="http://schemas.microsoft.com/office/drawing/2014/main" id="{7D23FC46-F390-43D6-B697-25183D488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6" name="Freeform 29">
              <a:extLst>
                <a:ext uri="{FF2B5EF4-FFF2-40B4-BE49-F238E27FC236}">
                  <a16:creationId xmlns:a16="http://schemas.microsoft.com/office/drawing/2014/main" id="{2D25180D-7ADA-45FE-8151-55A55C129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7" name="Freeform 30">
              <a:extLst>
                <a:ext uri="{FF2B5EF4-FFF2-40B4-BE49-F238E27FC236}">
                  <a16:creationId xmlns:a16="http://schemas.microsoft.com/office/drawing/2014/main" id="{D23EB0E5-FE56-437C-A4C1-7F118BAF7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8" name="Freeform 31">
              <a:extLst>
                <a:ext uri="{FF2B5EF4-FFF2-40B4-BE49-F238E27FC236}">
                  <a16:creationId xmlns:a16="http://schemas.microsoft.com/office/drawing/2014/main" id="{2A1FC622-62D0-4463-A50F-5D0088803E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9" name="Freeform 32">
              <a:extLst>
                <a:ext uri="{FF2B5EF4-FFF2-40B4-BE49-F238E27FC236}">
                  <a16:creationId xmlns:a16="http://schemas.microsoft.com/office/drawing/2014/main" id="{BF2B1AFF-4B85-4924-A0A4-CD6886953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0" name="Freeform 33">
              <a:extLst>
                <a:ext uri="{FF2B5EF4-FFF2-40B4-BE49-F238E27FC236}">
                  <a16:creationId xmlns:a16="http://schemas.microsoft.com/office/drawing/2014/main" id="{4F117DA4-B0EA-4519-BED3-2B390672B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1" name="Freeform 34">
              <a:extLst>
                <a:ext uri="{FF2B5EF4-FFF2-40B4-BE49-F238E27FC236}">
                  <a16:creationId xmlns:a16="http://schemas.microsoft.com/office/drawing/2014/main" id="{7EA1D43D-23CE-435F-A288-C36FEA28DD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2" name="Freeform 35">
              <a:extLst>
                <a:ext uri="{FF2B5EF4-FFF2-40B4-BE49-F238E27FC236}">
                  <a16:creationId xmlns:a16="http://schemas.microsoft.com/office/drawing/2014/main" id="{6736985C-E954-490B-BFD3-D0A707DF05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3" name="Freeform 36">
              <a:extLst>
                <a:ext uri="{FF2B5EF4-FFF2-40B4-BE49-F238E27FC236}">
                  <a16:creationId xmlns:a16="http://schemas.microsoft.com/office/drawing/2014/main" id="{E34EC8BB-380B-487F-80F2-B2691702EC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4" name="Freeform 37">
              <a:extLst>
                <a:ext uri="{FF2B5EF4-FFF2-40B4-BE49-F238E27FC236}">
                  <a16:creationId xmlns:a16="http://schemas.microsoft.com/office/drawing/2014/main" id="{F0490235-27DD-43DC-A88A-FAB328C0AC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5" name="Freeform 38">
              <a:extLst>
                <a:ext uri="{FF2B5EF4-FFF2-40B4-BE49-F238E27FC236}">
                  <a16:creationId xmlns:a16="http://schemas.microsoft.com/office/drawing/2014/main" id="{0D425E2A-DD78-4052-A976-20CB34C88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7" name="Rectangle 76">
            <a:extLst>
              <a:ext uri="{FF2B5EF4-FFF2-40B4-BE49-F238E27FC236}">
                <a16:creationId xmlns:a16="http://schemas.microsoft.com/office/drawing/2014/main" id="{5495CD16-BB01-4344-A81F-9C8E8F2E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11">
            <a:extLst>
              <a:ext uri="{FF2B5EF4-FFF2-40B4-BE49-F238E27FC236}">
                <a16:creationId xmlns:a16="http://schemas.microsoft.com/office/drawing/2014/main" id="{567FD93A-AFA0-4A02-8037-64C5A2B367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1" name="Rectangle 80">
            <a:extLst>
              <a:ext uri="{FF2B5EF4-FFF2-40B4-BE49-F238E27FC236}">
                <a16:creationId xmlns:a16="http://schemas.microsoft.com/office/drawing/2014/main" id="{F35F5135-9DEE-4417-97DD-FDF63C383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C0380E4-7643-4D7D-805C-5D43BF01F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5291666" cy="5260195"/>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EDC51C6-8EBF-4A1C-BED7-D560B2EB00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3999"/>
          <a:stretch/>
        </p:blipFill>
        <p:spPr>
          <a:xfrm>
            <a:off x="965200" y="997309"/>
            <a:ext cx="4648200" cy="4586994"/>
          </a:xfrm>
          <a:prstGeom prst="rect">
            <a:avLst/>
          </a:prstGeom>
        </p:spPr>
      </p:pic>
      <p:sp>
        <p:nvSpPr>
          <p:cNvPr id="85" name="Rectangle 84">
            <a:extLst>
              <a:ext uri="{FF2B5EF4-FFF2-40B4-BE49-F238E27FC236}">
                <a16:creationId xmlns:a16="http://schemas.microsoft.com/office/drawing/2014/main" id="{A6DC4E48-1955-4EFD-94E1-F07AC6F00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7" y="643467"/>
            <a:ext cx="5291666" cy="5260195"/>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C31ED5-FAAD-4BDC-88C2-E1F58E023F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148" r="17851"/>
          <a:stretch/>
        </p:blipFill>
        <p:spPr>
          <a:xfrm>
            <a:off x="6578600" y="997309"/>
            <a:ext cx="4648200" cy="4586994"/>
          </a:xfrm>
          <a:prstGeom prst="rect">
            <a:avLst/>
          </a:prstGeom>
        </p:spPr>
      </p:pic>
      <p:sp>
        <p:nvSpPr>
          <p:cNvPr id="87" name="Freeform 11">
            <a:extLst>
              <a:ext uri="{FF2B5EF4-FFF2-40B4-BE49-F238E27FC236}">
                <a16:creationId xmlns:a16="http://schemas.microsoft.com/office/drawing/2014/main" id="{0217462E-1CE9-48D5-B32C-8A4ABFFFF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7003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62AD0A-8961-410E-82E7-2C2BC605D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2" name="Picture 1">
            <a:extLst>
              <a:ext uri="{FF2B5EF4-FFF2-40B4-BE49-F238E27FC236}">
                <a16:creationId xmlns:a16="http://schemas.microsoft.com/office/drawing/2014/main" id="{1BE148B5-5CE5-41C6-B448-1C64716FFFC8}"/>
              </a:ext>
            </a:extLst>
          </p:cNvPr>
          <p:cNvPicPr>
            <a:picLocks noChangeAspect="1"/>
          </p:cNvPicPr>
          <p:nvPr/>
        </p:nvPicPr>
        <p:blipFill rotWithShape="1">
          <a:blip r:embed="rId2">
            <a:grayscl/>
          </a:blip>
          <a:srcRect t="1945" r="1" b="34954"/>
          <a:stretch/>
        </p:blipFill>
        <p:spPr>
          <a:xfrm>
            <a:off x="182880" y="10"/>
            <a:ext cx="12009120" cy="6857990"/>
          </a:xfrm>
          <a:prstGeom prst="rect">
            <a:avLst/>
          </a:prstGeom>
        </p:spPr>
      </p:pic>
      <p:sp>
        <p:nvSpPr>
          <p:cNvPr id="10" name="Freeform 11">
            <a:extLst>
              <a:ext uri="{FF2B5EF4-FFF2-40B4-BE49-F238E27FC236}">
                <a16:creationId xmlns:a16="http://schemas.microsoft.com/office/drawing/2014/main" id="{BC7475E6-8898-445C-A642-6120CD9E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4" name="Diagram 3">
            <a:extLst>
              <a:ext uri="{FF2B5EF4-FFF2-40B4-BE49-F238E27FC236}">
                <a16:creationId xmlns:a16="http://schemas.microsoft.com/office/drawing/2014/main" id="{5437FB7E-172F-43D0-9722-165A209BC369}"/>
              </a:ext>
            </a:extLst>
          </p:cNvPr>
          <p:cNvGraphicFramePr/>
          <p:nvPr>
            <p:extLst>
              <p:ext uri="{D42A27DB-BD31-4B8C-83A1-F6EECF244321}">
                <p14:modId xmlns:p14="http://schemas.microsoft.com/office/powerpoint/2010/main" val="786137240"/>
              </p:ext>
            </p:extLst>
          </p:nvPr>
        </p:nvGraphicFramePr>
        <p:xfrm>
          <a:off x="-4189" y="552524"/>
          <a:ext cx="3983762" cy="824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8534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E4CBEC-18A2-4509-A45D-D5E653582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AB9A0F-0647-4477-B95C-04602879A9F4}"/>
              </a:ext>
            </a:extLst>
          </p:cNvPr>
          <p:cNvSpPr>
            <a:spLocks noGrp="1"/>
          </p:cNvSpPr>
          <p:nvPr>
            <p:ph type="title"/>
          </p:nvPr>
        </p:nvSpPr>
        <p:spPr>
          <a:xfrm>
            <a:off x="1180627" y="1759268"/>
            <a:ext cx="2454052" cy="3029344"/>
          </a:xfrm>
        </p:spPr>
        <p:txBody>
          <a:bodyPr>
            <a:normAutofit fontScale="90000"/>
          </a:bodyPr>
          <a:lstStyle/>
          <a:p>
            <a:pPr>
              <a:lnSpc>
                <a:spcPct val="90000"/>
              </a:lnSpc>
            </a:pPr>
            <a:r>
              <a:rPr lang="en-US" sz="2500" b="1" dirty="0">
                <a:solidFill>
                  <a:schemeClr val="tx1"/>
                </a:solidFill>
              </a:rPr>
              <a:t>The Library contributes to the achievement of the College Mission and the </a:t>
            </a:r>
            <a:r>
              <a:rPr lang="en-US" sz="2500" b="1">
                <a:solidFill>
                  <a:schemeClr val="tx1"/>
                </a:solidFill>
              </a:rPr>
              <a:t>Core Theme of </a:t>
            </a:r>
            <a:r>
              <a:rPr lang="en-US" sz="2500" b="1" dirty="0">
                <a:solidFill>
                  <a:schemeClr val="tx1"/>
                </a:solidFill>
              </a:rPr>
              <a:t>Student Success</a:t>
            </a:r>
          </a:p>
        </p:txBody>
      </p:sp>
      <p:sp>
        <p:nvSpPr>
          <p:cNvPr id="12" name="Freeform 11">
            <a:extLst>
              <a:ext uri="{FF2B5EF4-FFF2-40B4-BE49-F238E27FC236}">
                <a16:creationId xmlns:a16="http://schemas.microsoft.com/office/drawing/2014/main" id="{0A5EA4A7-4381-4FC6-AA9A-C9EA77B84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E6295D53-0474-4725-85BE-1F15FCC2D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E53A78B-757C-4CAB-B6E4-66160B5A9ACC}"/>
              </a:ext>
            </a:extLst>
          </p:cNvPr>
          <p:cNvGraphicFramePr>
            <a:graphicFrameLocks noGrp="1"/>
          </p:cNvGraphicFramePr>
          <p:nvPr>
            <p:ph idx="1"/>
            <p:extLst>
              <p:ext uri="{D42A27DB-BD31-4B8C-83A1-F6EECF244321}">
                <p14:modId xmlns:p14="http://schemas.microsoft.com/office/powerpoint/2010/main" val="3600888150"/>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6472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517AFC-0CF3-435C-8D24-E72EC01877B4}"/>
              </a:ext>
            </a:extLst>
          </p:cNvPr>
          <p:cNvPicPr>
            <a:picLocks noChangeAspect="1"/>
          </p:cNvPicPr>
          <p:nvPr/>
        </p:nvPicPr>
        <p:blipFill rotWithShape="1">
          <a:blip r:embed="rId2"/>
          <a:srcRect t="6871" r="9091" b="16520"/>
          <a:stretch/>
        </p:blipFill>
        <p:spPr>
          <a:xfrm>
            <a:off x="20" y="10"/>
            <a:ext cx="12191980" cy="6857990"/>
          </a:xfrm>
          <a:prstGeom prst="rect">
            <a:avLst/>
          </a:prstGeom>
        </p:spPr>
      </p:pic>
      <p:sp>
        <p:nvSpPr>
          <p:cNvPr id="80" name="Freeform 5">
            <a:extLst>
              <a:ext uri="{FF2B5EF4-FFF2-40B4-BE49-F238E27FC236}">
                <a16:creationId xmlns:a16="http://schemas.microsoft.com/office/drawing/2014/main" id="{FDAA37B6-540E-4805-AC2B-B91E6D6D1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0391775" cy="6858000"/>
          </a:xfrm>
          <a:custGeom>
            <a:avLst/>
            <a:gdLst>
              <a:gd name="T0" fmla="*/ 0 w 2184"/>
              <a:gd name="T1" fmla="*/ 1441 h 1441"/>
              <a:gd name="T2" fmla="*/ 1482 w 2184"/>
              <a:gd name="T3" fmla="*/ 1441 h 1441"/>
              <a:gd name="T4" fmla="*/ 2161 w 2184"/>
              <a:gd name="T5" fmla="*/ 762 h 1441"/>
              <a:gd name="T6" fmla="*/ 2161 w 2184"/>
              <a:gd name="T7" fmla="*/ 678 h 1441"/>
              <a:gd name="T8" fmla="*/ 1483 w 2184"/>
              <a:gd name="T9" fmla="*/ 0 h 1441"/>
              <a:gd name="T10" fmla="*/ 0 w 2184"/>
              <a:gd name="T11" fmla="*/ 0 h 1441"/>
              <a:gd name="T12" fmla="*/ 0 w 2184"/>
              <a:gd name="T13" fmla="*/ 1441 h 1441"/>
            </a:gdLst>
            <a:ahLst/>
            <a:cxnLst>
              <a:cxn ang="0">
                <a:pos x="T0" y="T1"/>
              </a:cxn>
              <a:cxn ang="0">
                <a:pos x="T2" y="T3"/>
              </a:cxn>
              <a:cxn ang="0">
                <a:pos x="T4" y="T5"/>
              </a:cxn>
              <a:cxn ang="0">
                <a:pos x="T6" y="T7"/>
              </a:cxn>
              <a:cxn ang="0">
                <a:pos x="T8" y="T9"/>
              </a:cxn>
              <a:cxn ang="0">
                <a:pos x="T10" y="T11"/>
              </a:cxn>
              <a:cxn ang="0">
                <a:pos x="T12" y="T13"/>
              </a:cxn>
            </a:cxnLst>
            <a:rect l="0" t="0" r="r" b="b"/>
            <a:pathLst>
              <a:path w="2184" h="1441">
                <a:moveTo>
                  <a:pt x="0" y="1441"/>
                </a:moveTo>
                <a:cubicBezTo>
                  <a:pt x="1482" y="1441"/>
                  <a:pt x="1482" y="1441"/>
                  <a:pt x="1482" y="1441"/>
                </a:cubicBezTo>
                <a:cubicBezTo>
                  <a:pt x="2161" y="762"/>
                  <a:pt x="2161" y="762"/>
                  <a:pt x="2161" y="762"/>
                </a:cubicBezTo>
                <a:cubicBezTo>
                  <a:pt x="2184" y="739"/>
                  <a:pt x="2184" y="701"/>
                  <a:pt x="2161" y="678"/>
                </a:cubicBezTo>
                <a:cubicBezTo>
                  <a:pt x="1483" y="0"/>
                  <a:pt x="1483" y="0"/>
                  <a:pt x="1483" y="0"/>
                </a:cubicBezTo>
                <a:cubicBezTo>
                  <a:pt x="0" y="0"/>
                  <a:pt x="0" y="0"/>
                  <a:pt x="0" y="0"/>
                </a:cubicBezTo>
                <a:lnTo>
                  <a:pt x="0" y="1441"/>
                </a:lnTo>
                <a:close/>
              </a:path>
            </a:pathLst>
          </a:cu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E41E605-E589-49F1-BCE7-C6D902DC2334}"/>
              </a:ext>
            </a:extLst>
          </p:cNvPr>
          <p:cNvSpPr>
            <a:spLocks noGrp="1"/>
          </p:cNvSpPr>
          <p:nvPr>
            <p:ph type="title"/>
          </p:nvPr>
        </p:nvSpPr>
        <p:spPr>
          <a:xfrm>
            <a:off x="387320" y="240167"/>
            <a:ext cx="7128933" cy="1278467"/>
          </a:xfrm>
        </p:spPr>
        <p:txBody>
          <a:bodyPr anchor="ctr">
            <a:normAutofit/>
          </a:bodyPr>
          <a:lstStyle/>
          <a:p>
            <a:r>
              <a:rPr lang="en-US" sz="3200" dirty="0">
                <a:solidFill>
                  <a:srgbClr val="FEFFFF"/>
                </a:solidFill>
              </a:rPr>
              <a:t>Library Staffing, a Look Back</a:t>
            </a:r>
          </a:p>
        </p:txBody>
      </p:sp>
      <p:sp>
        <p:nvSpPr>
          <p:cNvPr id="3" name="Content Placeholder 2">
            <a:extLst>
              <a:ext uri="{FF2B5EF4-FFF2-40B4-BE49-F238E27FC236}">
                <a16:creationId xmlns:a16="http://schemas.microsoft.com/office/drawing/2014/main" id="{DD727EC2-FA83-4FEB-9B87-A9DE034286F5}"/>
              </a:ext>
              <a:ext uri="{C183D7F6-B498-43B3-948B-1728B52AA6E4}">
                <adec:decorative xmlns:adec="http://schemas.microsoft.com/office/drawing/2017/decorative" val="1"/>
              </a:ext>
            </a:extLst>
          </p:cNvPr>
          <p:cNvSpPr>
            <a:spLocks noGrp="1"/>
          </p:cNvSpPr>
          <p:nvPr>
            <p:ph idx="1"/>
          </p:nvPr>
        </p:nvSpPr>
        <p:spPr>
          <a:xfrm>
            <a:off x="541867" y="1609859"/>
            <a:ext cx="7855157" cy="4507606"/>
          </a:xfrm>
        </p:spPr>
        <p:txBody>
          <a:bodyPr>
            <a:normAutofit fontScale="92500"/>
          </a:bodyPr>
          <a:lstStyle/>
          <a:p>
            <a:r>
              <a:rPr lang="en-US" sz="2600" b="1" dirty="0">
                <a:solidFill>
                  <a:schemeClr val="bg1"/>
                </a:solidFill>
              </a:rPr>
              <a:t>1991:  The first professional librarian was hired as the OCCC Library &amp; Media Services Director </a:t>
            </a:r>
          </a:p>
          <a:p>
            <a:pPr marL="0" indent="0">
              <a:buNone/>
            </a:pPr>
            <a:endParaRPr lang="en-US" sz="2600" b="1" dirty="0">
              <a:solidFill>
                <a:schemeClr val="bg1"/>
              </a:solidFill>
            </a:endParaRPr>
          </a:p>
          <a:p>
            <a:r>
              <a:rPr lang="en-US" sz="2600" b="1" dirty="0">
                <a:solidFill>
                  <a:schemeClr val="bg1"/>
                </a:solidFill>
              </a:rPr>
              <a:t>2000:  A second professional librarian position was added as Assistant Librarian</a:t>
            </a:r>
          </a:p>
          <a:p>
            <a:pPr marL="0" indent="0">
              <a:buNone/>
            </a:pPr>
            <a:endParaRPr lang="en-US" sz="2600" b="1" dirty="0">
              <a:solidFill>
                <a:schemeClr val="bg1"/>
              </a:solidFill>
            </a:endParaRPr>
          </a:p>
          <a:p>
            <a:r>
              <a:rPr lang="en-US" sz="2600" b="1" dirty="0">
                <a:solidFill>
                  <a:schemeClr val="bg1"/>
                </a:solidFill>
              </a:rPr>
              <a:t>2015:  The Library structure underwent a major revision, reducing the number of professional librarians down to one, and adding a classified staff position</a:t>
            </a:r>
          </a:p>
          <a:p>
            <a:endParaRPr lang="en-US" dirty="0">
              <a:solidFill>
                <a:srgbClr val="FEFFFF"/>
              </a:solidFill>
            </a:endParaRPr>
          </a:p>
          <a:p>
            <a:pPr marL="0" indent="0">
              <a:buNone/>
            </a:pPr>
            <a:endParaRPr lang="en-US" dirty="0">
              <a:solidFill>
                <a:srgbClr val="FEFFFF"/>
              </a:solidFill>
            </a:endParaRPr>
          </a:p>
        </p:txBody>
      </p:sp>
    </p:spTree>
    <p:extLst>
      <p:ext uri="{BB962C8B-B14F-4D97-AF65-F5344CB8AC3E}">
        <p14:creationId xmlns:p14="http://schemas.microsoft.com/office/powerpoint/2010/main" val="2065490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2" name="Rectangle 111">
            <a:extLst>
              <a:ext uri="{FF2B5EF4-FFF2-40B4-BE49-F238E27FC236}">
                <a16:creationId xmlns:a16="http://schemas.microsoft.com/office/drawing/2014/main" id="{525AAEA7-9345-4300-8355-75315B680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7AB55B0C-FAAE-4E7C-A767-D5F02E4C1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6" name="Freeform 5">
            <a:extLst>
              <a:ext uri="{FF2B5EF4-FFF2-40B4-BE49-F238E27FC236}">
                <a16:creationId xmlns:a16="http://schemas.microsoft.com/office/drawing/2014/main" id="{0A27E58B-C69A-486C-9B73-EB92592C0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E41E605-E589-49F1-BCE7-C6D902DC2334}"/>
              </a:ext>
            </a:extLst>
          </p:cNvPr>
          <p:cNvSpPr>
            <a:spLocks noGrp="1"/>
          </p:cNvSpPr>
          <p:nvPr>
            <p:ph type="title"/>
          </p:nvPr>
        </p:nvSpPr>
        <p:spPr>
          <a:xfrm>
            <a:off x="541867" y="787400"/>
            <a:ext cx="7145866" cy="778933"/>
          </a:xfrm>
        </p:spPr>
        <p:txBody>
          <a:bodyPr anchor="ctr">
            <a:normAutofit/>
          </a:bodyPr>
          <a:lstStyle/>
          <a:p>
            <a:r>
              <a:rPr lang="en-US" sz="3200">
                <a:solidFill>
                  <a:srgbClr val="FEFFFF"/>
                </a:solidFill>
              </a:rPr>
              <a:t>Library Staffing, Today</a:t>
            </a:r>
          </a:p>
        </p:txBody>
      </p:sp>
      <p:sp>
        <p:nvSpPr>
          <p:cNvPr id="3" name="Content Placeholder 2">
            <a:extLst>
              <a:ext uri="{FF2B5EF4-FFF2-40B4-BE49-F238E27FC236}">
                <a16:creationId xmlns:a16="http://schemas.microsoft.com/office/drawing/2014/main" id="{DD727EC2-FA83-4FEB-9B87-A9DE034286F5}"/>
              </a:ext>
              <a:ext uri="{C183D7F6-B498-43B3-948B-1728B52AA6E4}">
                <adec:decorative xmlns:adec="http://schemas.microsoft.com/office/drawing/2017/decorative" val="1"/>
              </a:ext>
            </a:extLst>
          </p:cNvPr>
          <p:cNvSpPr>
            <a:spLocks noGrp="1"/>
          </p:cNvSpPr>
          <p:nvPr>
            <p:ph idx="1"/>
          </p:nvPr>
        </p:nvSpPr>
        <p:spPr>
          <a:xfrm>
            <a:off x="541866" y="2032000"/>
            <a:ext cx="7145867" cy="3879222"/>
          </a:xfrm>
        </p:spPr>
        <p:txBody>
          <a:bodyPr>
            <a:normAutofit/>
          </a:bodyPr>
          <a:lstStyle/>
          <a:p>
            <a:pPr marL="0" indent="0">
              <a:buNone/>
            </a:pPr>
            <a:endParaRPr lang="en-US" dirty="0">
              <a:solidFill>
                <a:srgbClr val="FEFFFF"/>
              </a:solidFill>
            </a:endParaRPr>
          </a:p>
          <a:p>
            <a:r>
              <a:rPr lang="en-US" dirty="0">
                <a:solidFill>
                  <a:srgbClr val="FEFFFF"/>
                </a:solidFill>
              </a:rPr>
              <a:t>The Library &amp; Information Services Manager is a professional librarian position, providing Information Literacy instruction and administering all aspects of Library collections, services, and spaces in support of academic programs, faculty teaching, and student learning. </a:t>
            </a:r>
          </a:p>
          <a:p>
            <a:pPr marL="0" indent="0">
              <a:buNone/>
            </a:pPr>
            <a:endParaRPr lang="en-US" b="1" dirty="0">
              <a:solidFill>
                <a:srgbClr val="FEFFFF"/>
              </a:solidFill>
            </a:endParaRPr>
          </a:p>
          <a:p>
            <a:r>
              <a:rPr lang="en-US" dirty="0">
                <a:solidFill>
                  <a:srgbClr val="FEFFFF"/>
                </a:solidFill>
              </a:rPr>
              <a:t>The Library Assistant II is classified position and is responsible for User Access and Technical Processing Services, as well as Course Reserves and </a:t>
            </a:r>
            <a:r>
              <a:rPr lang="en-US" dirty="0" err="1">
                <a:solidFill>
                  <a:srgbClr val="FEFFFF"/>
                </a:solidFill>
              </a:rPr>
              <a:t>InterLibrary</a:t>
            </a:r>
            <a:r>
              <a:rPr lang="en-US" dirty="0">
                <a:solidFill>
                  <a:srgbClr val="FEFFFF"/>
                </a:solidFill>
              </a:rPr>
              <a:t> Loans.  You will find Shannon McKibben at the Library Services window assisting faculty, staff, and students.  </a:t>
            </a:r>
          </a:p>
          <a:p>
            <a:pPr marL="0" indent="0">
              <a:buNone/>
            </a:pPr>
            <a:endParaRPr lang="en-US" b="1" dirty="0">
              <a:solidFill>
                <a:srgbClr val="FEFFFF"/>
              </a:solidFill>
            </a:endParaRPr>
          </a:p>
          <a:p>
            <a:endParaRPr lang="en-US" dirty="0">
              <a:solidFill>
                <a:srgbClr val="FEFFFF"/>
              </a:solidFill>
            </a:endParaRPr>
          </a:p>
          <a:p>
            <a:pPr marL="0" indent="0">
              <a:buNone/>
            </a:pPr>
            <a:endParaRPr lang="en-US" dirty="0">
              <a:solidFill>
                <a:srgbClr val="FEFFFF"/>
              </a:solidFill>
            </a:endParaRPr>
          </a:p>
        </p:txBody>
      </p:sp>
      <p:pic>
        <p:nvPicPr>
          <p:cNvPr id="5" name="Picture 4">
            <a:extLst>
              <a:ext uri="{FF2B5EF4-FFF2-40B4-BE49-F238E27FC236}">
                <a16:creationId xmlns:a16="http://schemas.microsoft.com/office/drawing/2014/main" id="{171B34F1-8D40-4841-9FED-69758D3C758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62"/>
          <a:stretch/>
        </p:blipFill>
        <p:spPr>
          <a:xfrm>
            <a:off x="8610026" y="2478738"/>
            <a:ext cx="3004490" cy="1738050"/>
          </a:xfrm>
          <a:prstGeom prst="rect">
            <a:avLst/>
          </a:prstGeom>
        </p:spPr>
      </p:pic>
      <p:pic>
        <p:nvPicPr>
          <p:cNvPr id="8" name="Picture 7" descr="A person wearing glasses and smiling at the camera&#10;&#10;Description automatically generated">
            <a:extLst>
              <a:ext uri="{FF2B5EF4-FFF2-40B4-BE49-F238E27FC236}">
                <a16:creationId xmlns:a16="http://schemas.microsoft.com/office/drawing/2014/main" id="{9F29336E-10B1-4792-A189-00FE25059016}"/>
              </a:ext>
            </a:extLst>
          </p:cNvPr>
          <p:cNvPicPr>
            <a:picLocks noChangeAspect="1"/>
          </p:cNvPicPr>
          <p:nvPr/>
        </p:nvPicPr>
        <p:blipFill rotWithShape="1">
          <a:blip r:embed="rId3" cstate="print">
            <a:extLst>
              <a:ext uri="{28A0092B-C50C-407E-A947-70E740481C1C}">
                <a14:useLocalDpi xmlns:a14="http://schemas.microsoft.com/office/drawing/2010/main"/>
              </a:ext>
            </a:extLst>
          </a:blip>
          <a:stretch/>
        </p:blipFill>
        <p:spPr>
          <a:xfrm>
            <a:off x="8998833" y="4871067"/>
            <a:ext cx="2309400" cy="1327906"/>
          </a:xfrm>
          <a:prstGeom prst="rect">
            <a:avLst/>
          </a:prstGeom>
        </p:spPr>
      </p:pic>
    </p:spTree>
    <p:extLst>
      <p:ext uri="{BB962C8B-B14F-4D97-AF65-F5344CB8AC3E}">
        <p14:creationId xmlns:p14="http://schemas.microsoft.com/office/powerpoint/2010/main" val="1158441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027FE0C2-9C19-4FB7-81C0-06ECDD8C05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3" name="Freeform 11">
              <a:extLst>
                <a:ext uri="{FF2B5EF4-FFF2-40B4-BE49-F238E27FC236}">
                  <a16:creationId xmlns:a16="http://schemas.microsoft.com/office/drawing/2014/main" id="{1766EED2-C3B3-40C6-A5D8-FFF5894B9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4" name="Freeform 12">
              <a:extLst>
                <a:ext uri="{FF2B5EF4-FFF2-40B4-BE49-F238E27FC236}">
                  <a16:creationId xmlns:a16="http://schemas.microsoft.com/office/drawing/2014/main" id="{9CFBF839-A629-4019-9F3D-C15269EEC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5" name="Freeform 13">
              <a:extLst>
                <a:ext uri="{FF2B5EF4-FFF2-40B4-BE49-F238E27FC236}">
                  <a16:creationId xmlns:a16="http://schemas.microsoft.com/office/drawing/2014/main" id="{E13B7060-C0FD-4F48-BD18-CEC2F6CF4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6" name="Freeform 14">
              <a:extLst>
                <a:ext uri="{FF2B5EF4-FFF2-40B4-BE49-F238E27FC236}">
                  <a16:creationId xmlns:a16="http://schemas.microsoft.com/office/drawing/2014/main" id="{A344E7D3-1355-48C1-9904-2405426C4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7" name="Freeform 15">
              <a:extLst>
                <a:ext uri="{FF2B5EF4-FFF2-40B4-BE49-F238E27FC236}">
                  <a16:creationId xmlns:a16="http://schemas.microsoft.com/office/drawing/2014/main" id="{7A0AFB45-BC4E-4AB7-A8FF-D61849E41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8" name="Freeform 16">
              <a:extLst>
                <a:ext uri="{FF2B5EF4-FFF2-40B4-BE49-F238E27FC236}">
                  <a16:creationId xmlns:a16="http://schemas.microsoft.com/office/drawing/2014/main" id="{18BD2B14-C775-4442-B02E-E842C96F19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9" name="Freeform 17">
              <a:extLst>
                <a:ext uri="{FF2B5EF4-FFF2-40B4-BE49-F238E27FC236}">
                  <a16:creationId xmlns:a16="http://schemas.microsoft.com/office/drawing/2014/main" id="{D43EE30E-A569-4394-B036-B0954A88D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0" name="Freeform 18">
              <a:extLst>
                <a:ext uri="{FF2B5EF4-FFF2-40B4-BE49-F238E27FC236}">
                  <a16:creationId xmlns:a16="http://schemas.microsoft.com/office/drawing/2014/main" id="{F6178D34-57BD-47F7-A56E-14FC1BB22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1" name="Freeform 19">
              <a:extLst>
                <a:ext uri="{FF2B5EF4-FFF2-40B4-BE49-F238E27FC236}">
                  <a16:creationId xmlns:a16="http://schemas.microsoft.com/office/drawing/2014/main" id="{FFD3B6D6-3AE3-47BC-97D9-CDA2EFCA6F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2" name="Freeform 20">
              <a:extLst>
                <a:ext uri="{FF2B5EF4-FFF2-40B4-BE49-F238E27FC236}">
                  <a16:creationId xmlns:a16="http://schemas.microsoft.com/office/drawing/2014/main" id="{5C34EB72-4D8B-4039-B1FE-891F22FEB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3" name="Freeform 21">
              <a:extLst>
                <a:ext uri="{FF2B5EF4-FFF2-40B4-BE49-F238E27FC236}">
                  <a16:creationId xmlns:a16="http://schemas.microsoft.com/office/drawing/2014/main" id="{55A3A4AF-6FE1-4C4B-9286-35AF8C6E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4" name="Freeform 22">
              <a:extLst>
                <a:ext uri="{FF2B5EF4-FFF2-40B4-BE49-F238E27FC236}">
                  <a16:creationId xmlns:a16="http://schemas.microsoft.com/office/drawing/2014/main" id="{BBF339A0-40DC-4DCB-BF13-4143D7B0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6" name="Group 85">
            <a:extLst>
              <a:ext uri="{FF2B5EF4-FFF2-40B4-BE49-F238E27FC236}">
                <a16:creationId xmlns:a16="http://schemas.microsoft.com/office/drawing/2014/main" id="{AC0D9DD5-F48B-4179-BF11-4D156DA02A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2"/>
            <a:ext cx="2356675" cy="6853285"/>
            <a:chOff x="6627813" y="195454"/>
            <a:chExt cx="1952625" cy="5678297"/>
          </a:xfrm>
        </p:grpSpPr>
        <p:sp>
          <p:nvSpPr>
            <p:cNvPr id="87" name="Freeform 27">
              <a:extLst>
                <a:ext uri="{FF2B5EF4-FFF2-40B4-BE49-F238E27FC236}">
                  <a16:creationId xmlns:a16="http://schemas.microsoft.com/office/drawing/2014/main" id="{A9168E85-6CFA-435B-8A6B-D32486C90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8" name="Freeform 28">
              <a:extLst>
                <a:ext uri="{FF2B5EF4-FFF2-40B4-BE49-F238E27FC236}">
                  <a16:creationId xmlns:a16="http://schemas.microsoft.com/office/drawing/2014/main" id="{9293C87B-0616-4B2B-B082-B3362CA3F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9" name="Freeform 29">
              <a:extLst>
                <a:ext uri="{FF2B5EF4-FFF2-40B4-BE49-F238E27FC236}">
                  <a16:creationId xmlns:a16="http://schemas.microsoft.com/office/drawing/2014/main" id="{F2728C57-B738-4443-9FC2-3C060715FF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0" name="Freeform 30">
              <a:extLst>
                <a:ext uri="{FF2B5EF4-FFF2-40B4-BE49-F238E27FC236}">
                  <a16:creationId xmlns:a16="http://schemas.microsoft.com/office/drawing/2014/main" id="{766F97F3-2B2B-4253-BEC7-BC9C7DFF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1" name="Freeform 31">
              <a:extLst>
                <a:ext uri="{FF2B5EF4-FFF2-40B4-BE49-F238E27FC236}">
                  <a16:creationId xmlns:a16="http://schemas.microsoft.com/office/drawing/2014/main" id="{F2F1BCB5-62E3-482A-A671-8514CD517B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2" name="Freeform 32">
              <a:extLst>
                <a:ext uri="{FF2B5EF4-FFF2-40B4-BE49-F238E27FC236}">
                  <a16:creationId xmlns:a16="http://schemas.microsoft.com/office/drawing/2014/main" id="{19B93AE6-0173-4CA9-A70C-F4D5D9B37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3" name="Freeform 33">
              <a:extLst>
                <a:ext uri="{FF2B5EF4-FFF2-40B4-BE49-F238E27FC236}">
                  <a16:creationId xmlns:a16="http://schemas.microsoft.com/office/drawing/2014/main" id="{E7FEE511-B4FE-4967-9E02-B802810A9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4" name="Freeform 34">
              <a:extLst>
                <a:ext uri="{FF2B5EF4-FFF2-40B4-BE49-F238E27FC236}">
                  <a16:creationId xmlns:a16="http://schemas.microsoft.com/office/drawing/2014/main" id="{374E8AF9-DC1D-4FEB-A65B-1F0F82912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5" name="Freeform 35">
              <a:extLst>
                <a:ext uri="{FF2B5EF4-FFF2-40B4-BE49-F238E27FC236}">
                  <a16:creationId xmlns:a16="http://schemas.microsoft.com/office/drawing/2014/main" id="{89BB8488-306B-461B-846C-5E22664AF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6" name="Freeform 36">
              <a:extLst>
                <a:ext uri="{FF2B5EF4-FFF2-40B4-BE49-F238E27FC236}">
                  <a16:creationId xmlns:a16="http://schemas.microsoft.com/office/drawing/2014/main" id="{987A2146-569C-4EF6-9CA1-D72961EBD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7" name="Freeform 37">
              <a:extLst>
                <a:ext uri="{FF2B5EF4-FFF2-40B4-BE49-F238E27FC236}">
                  <a16:creationId xmlns:a16="http://schemas.microsoft.com/office/drawing/2014/main" id="{70334992-12F8-4924-B32E-420C3FDB1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8" name="Freeform 38">
              <a:extLst>
                <a:ext uri="{FF2B5EF4-FFF2-40B4-BE49-F238E27FC236}">
                  <a16:creationId xmlns:a16="http://schemas.microsoft.com/office/drawing/2014/main" id="{A5B2F0D2-1D46-46DD-A818-60309624D8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0" name="Rectangle 99">
            <a:extLst>
              <a:ext uri="{FF2B5EF4-FFF2-40B4-BE49-F238E27FC236}">
                <a16:creationId xmlns:a16="http://schemas.microsoft.com/office/drawing/2014/main" id="{FF1A843A-A6BC-4027-A46F-8EA29D26F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 name="Freeform 11">
            <a:extLst>
              <a:ext uri="{FF2B5EF4-FFF2-40B4-BE49-F238E27FC236}">
                <a16:creationId xmlns:a16="http://schemas.microsoft.com/office/drawing/2014/main" id="{12852FF2-F486-4EEC-8C4F-38380F3FB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D5973B79-0A77-4E0B-967A-CC3833AAF4E9}"/>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Library Strengths	</a:t>
            </a:r>
          </a:p>
        </p:txBody>
      </p:sp>
      <p:pic>
        <p:nvPicPr>
          <p:cNvPr id="13" name="Picture 12">
            <a:extLst>
              <a:ext uri="{FF2B5EF4-FFF2-40B4-BE49-F238E27FC236}">
                <a16:creationId xmlns:a16="http://schemas.microsoft.com/office/drawing/2014/main" id="{42262AD4-87DC-40A0-8EDA-4B46F47CF8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
          <a:stretch/>
        </p:blipFill>
        <p:spPr>
          <a:xfrm>
            <a:off x="6092231" y="814078"/>
            <a:ext cx="5451627" cy="5247747"/>
          </a:xfrm>
          <a:prstGeom prst="rect">
            <a:avLst/>
          </a:prstGeom>
        </p:spPr>
      </p:pic>
      <p:graphicFrame>
        <p:nvGraphicFramePr>
          <p:cNvPr id="32" name="Content Placeholder 2">
            <a:extLst>
              <a:ext uri="{FF2B5EF4-FFF2-40B4-BE49-F238E27FC236}">
                <a16:creationId xmlns:a16="http://schemas.microsoft.com/office/drawing/2014/main" id="{11B2F656-0674-4A02-80AE-2F39924D2D51}"/>
              </a:ext>
            </a:extLst>
          </p:cNvPr>
          <p:cNvGraphicFramePr>
            <a:graphicFrameLocks noGrp="1"/>
          </p:cNvGraphicFramePr>
          <p:nvPr>
            <p:ph sz="half" idx="1"/>
            <p:extLst>
              <p:ext uri="{D42A27DB-BD31-4B8C-83A1-F6EECF244321}">
                <p14:modId xmlns:p14="http://schemas.microsoft.com/office/powerpoint/2010/main" val="3403252445"/>
              </p:ext>
            </p:extLst>
          </p:nvPr>
        </p:nvGraphicFramePr>
        <p:xfrm>
          <a:off x="1683956" y="2133600"/>
          <a:ext cx="4140772" cy="3777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3476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E1A71F-2664-4E38-A47B-A6F74A66A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1">
            <a:extLst>
              <a:ext uri="{FF2B5EF4-FFF2-40B4-BE49-F238E27FC236}">
                <a16:creationId xmlns:a16="http://schemas.microsoft.com/office/drawing/2014/main" id="{895A2202-3CDB-4BEB-B357-591207B19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5973B79-0A77-4E0B-967A-CC3833AAF4E9}"/>
              </a:ext>
            </a:extLst>
          </p:cNvPr>
          <p:cNvSpPr>
            <a:spLocks noGrp="1"/>
          </p:cNvSpPr>
          <p:nvPr>
            <p:ph type="title"/>
          </p:nvPr>
        </p:nvSpPr>
        <p:spPr>
          <a:xfrm>
            <a:off x="1843391" y="624110"/>
            <a:ext cx="9383408" cy="1280890"/>
          </a:xfrm>
        </p:spPr>
        <p:txBody>
          <a:bodyPr>
            <a:normAutofit/>
          </a:bodyPr>
          <a:lstStyle/>
          <a:p>
            <a:r>
              <a:rPr lang="en-US">
                <a:solidFill>
                  <a:schemeClr val="bg1"/>
                </a:solidFill>
              </a:rPr>
              <a:t>Library Weaknesses	</a:t>
            </a:r>
          </a:p>
        </p:txBody>
      </p:sp>
      <p:sp>
        <p:nvSpPr>
          <p:cNvPr id="31" name="Freeform 11">
            <a:extLst>
              <a:ext uri="{FF2B5EF4-FFF2-40B4-BE49-F238E27FC236}">
                <a16:creationId xmlns:a16="http://schemas.microsoft.com/office/drawing/2014/main" id="{3AD441E9-6D75-456C-B0AE-40B2012E1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32" name="Content Placeholder 2">
            <a:extLst>
              <a:ext uri="{FF2B5EF4-FFF2-40B4-BE49-F238E27FC236}">
                <a16:creationId xmlns:a16="http://schemas.microsoft.com/office/drawing/2014/main" id="{11B2F656-0674-4A02-80AE-2F39924D2D51}"/>
              </a:ext>
            </a:extLst>
          </p:cNvPr>
          <p:cNvGraphicFramePr>
            <a:graphicFrameLocks noGrp="1"/>
          </p:cNvGraphicFramePr>
          <p:nvPr>
            <p:ph idx="1"/>
          </p:nvPr>
        </p:nvGraphicFramePr>
        <p:xfrm>
          <a:off x="296214" y="2529110"/>
          <a:ext cx="11565228" cy="4129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2736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DEF7FFE-4D64-436F-AD94-4A93A062A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AC5D3C4-905E-4949-BF13-7FD41F030E58}"/>
              </a:ext>
            </a:extLst>
          </p:cNvPr>
          <p:cNvPicPr>
            <a:picLocks noChangeAspect="1"/>
          </p:cNvPicPr>
          <p:nvPr/>
        </p:nvPicPr>
        <p:blipFill rotWithShape="1">
          <a:blip r:embed="rId2"/>
          <a:srcRect l="29073" t="3219" r="26195" b="3110"/>
          <a:stretch/>
        </p:blipFill>
        <p:spPr>
          <a:xfrm>
            <a:off x="8229599" y="-2"/>
            <a:ext cx="4242817" cy="6858000"/>
          </a:xfrm>
          <a:prstGeom prst="rect">
            <a:avLst/>
          </a:prstGeom>
        </p:spPr>
      </p:pic>
      <p:sp>
        <p:nvSpPr>
          <p:cNvPr id="34" name="Rectangle 33">
            <a:extLst>
              <a:ext uri="{FF2B5EF4-FFF2-40B4-BE49-F238E27FC236}">
                <a16:creationId xmlns:a16="http://schemas.microsoft.com/office/drawing/2014/main" id="{D4D9CC87-0E0B-4C62-BF07-D7891B462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id="{B7D7AEBC-DEC4-4C87-9581-41DA4DBEE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173F822-163F-4A6F-BAFE-222810BE2E9B}"/>
              </a:ext>
            </a:extLst>
          </p:cNvPr>
          <p:cNvSpPr>
            <a:spLocks noGrp="1"/>
          </p:cNvSpPr>
          <p:nvPr>
            <p:ph type="title"/>
          </p:nvPr>
        </p:nvSpPr>
        <p:spPr>
          <a:xfrm>
            <a:off x="359596" y="770562"/>
            <a:ext cx="8230611" cy="923617"/>
          </a:xfrm>
        </p:spPr>
        <p:txBody>
          <a:bodyPr anchor="ctr">
            <a:noAutofit/>
          </a:bodyPr>
          <a:lstStyle/>
          <a:p>
            <a:pPr>
              <a:lnSpc>
                <a:spcPct val="90000"/>
              </a:lnSpc>
            </a:pPr>
            <a:r>
              <a:rPr lang="en-US" sz="2000" b="1" dirty="0">
                <a:solidFill>
                  <a:schemeClr val="tx1"/>
                </a:solidFill>
              </a:rPr>
              <a:t>1. Institutional Effectiveness:  Libraries define, develop, and measure outcomes that contribute to institutional effectiveness and apply findings for purposes of continuous improvement</a:t>
            </a:r>
          </a:p>
        </p:txBody>
      </p:sp>
      <p:sp>
        <p:nvSpPr>
          <p:cNvPr id="3" name="Content Placeholder 2">
            <a:extLst>
              <a:ext uri="{FF2B5EF4-FFF2-40B4-BE49-F238E27FC236}">
                <a16:creationId xmlns:a16="http://schemas.microsoft.com/office/drawing/2014/main" id="{1FF6FC7F-0266-4585-94A6-C041DDC30AA2}"/>
              </a:ext>
            </a:extLst>
          </p:cNvPr>
          <p:cNvSpPr>
            <a:spLocks noGrp="1"/>
          </p:cNvSpPr>
          <p:nvPr>
            <p:ph idx="1"/>
          </p:nvPr>
        </p:nvSpPr>
        <p:spPr>
          <a:xfrm>
            <a:off x="541866" y="2032000"/>
            <a:ext cx="7455914" cy="4729408"/>
          </a:xfrm>
        </p:spPr>
        <p:txBody>
          <a:bodyPr>
            <a:noAutofit/>
          </a:bodyPr>
          <a:lstStyle/>
          <a:p>
            <a:pPr>
              <a:buFont typeface="Wingdings" panose="05000000000000000000" pitchFamily="2" charset="2"/>
              <a:buChar char="§"/>
            </a:pPr>
            <a:endParaRPr lang="en-US" sz="2400" dirty="0">
              <a:solidFill>
                <a:srgbClr val="FEFFFF"/>
              </a:solidFill>
            </a:endParaRPr>
          </a:p>
          <a:p>
            <a:pPr>
              <a:buFont typeface="Wingdings" panose="05000000000000000000" pitchFamily="2" charset="2"/>
              <a:buChar char="§"/>
            </a:pPr>
            <a:r>
              <a:rPr lang="en-US" sz="2400" dirty="0">
                <a:solidFill>
                  <a:srgbClr val="FEFFFF"/>
                </a:solidFill>
              </a:rPr>
              <a:t>The Library develops outcomes that are aligned with accreditation guidelines for the institution.  </a:t>
            </a:r>
          </a:p>
          <a:p>
            <a:pPr>
              <a:buFont typeface="Wingdings" panose="05000000000000000000" pitchFamily="2" charset="2"/>
              <a:buChar char="§"/>
            </a:pPr>
            <a:r>
              <a:rPr lang="en-US" sz="2400" dirty="0">
                <a:solidFill>
                  <a:srgbClr val="FEFFFF"/>
                </a:solidFill>
              </a:rPr>
              <a:t>Outcome:  The Library performance outcomes align with the NWCCU Accreditation Standards for the library.  The Library standards are based on the ACRL Standards for Libraries in Higher Education which were created using regional accreditation standards for libraries.</a:t>
            </a:r>
            <a:br>
              <a:rPr lang="en-US" sz="2400" dirty="0">
                <a:solidFill>
                  <a:srgbClr val="FEFFFF"/>
                </a:solidFill>
              </a:rPr>
            </a:br>
            <a:endParaRPr lang="en-US" sz="2400" dirty="0">
              <a:solidFill>
                <a:srgbClr val="FEFFFF"/>
              </a:solidFill>
            </a:endParaRPr>
          </a:p>
        </p:txBody>
      </p:sp>
    </p:spTree>
    <p:extLst>
      <p:ext uri="{BB962C8B-B14F-4D97-AF65-F5344CB8AC3E}">
        <p14:creationId xmlns:p14="http://schemas.microsoft.com/office/powerpoint/2010/main" val="738534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DEF7FFE-4D64-436F-AD94-4A93A062A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D4D9CC87-0E0B-4C62-BF07-D7891B462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8" name="Picture 7">
            <a:extLst>
              <a:ext uri="{FF2B5EF4-FFF2-40B4-BE49-F238E27FC236}">
                <a16:creationId xmlns:a16="http://schemas.microsoft.com/office/drawing/2014/main" id="{65346875-E35B-4C7F-A55F-22A6A18663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237218" y="0"/>
            <a:ext cx="3954781" cy="6858000"/>
          </a:xfrm>
          <a:prstGeom prst="rect">
            <a:avLst/>
          </a:prstGeom>
        </p:spPr>
      </p:pic>
      <p:sp>
        <p:nvSpPr>
          <p:cNvPr id="27" name="Freeform 5">
            <a:extLst>
              <a:ext uri="{FF2B5EF4-FFF2-40B4-BE49-F238E27FC236}">
                <a16:creationId xmlns:a16="http://schemas.microsoft.com/office/drawing/2014/main" id="{B7D7AEBC-DEC4-4C87-9581-41DA4DBEE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173F822-163F-4A6F-BAFE-222810BE2E9B}"/>
              </a:ext>
            </a:extLst>
          </p:cNvPr>
          <p:cNvSpPr>
            <a:spLocks noGrp="1"/>
          </p:cNvSpPr>
          <p:nvPr>
            <p:ph type="title"/>
          </p:nvPr>
        </p:nvSpPr>
        <p:spPr>
          <a:xfrm>
            <a:off x="195209" y="787136"/>
            <a:ext cx="8342616" cy="805358"/>
          </a:xfrm>
        </p:spPr>
        <p:txBody>
          <a:bodyPr anchor="ctr">
            <a:noAutofit/>
          </a:bodyPr>
          <a:lstStyle/>
          <a:p>
            <a:pPr>
              <a:lnSpc>
                <a:spcPct val="90000"/>
              </a:lnSpc>
            </a:pPr>
            <a:r>
              <a:rPr lang="en-US" sz="1800" b="1" dirty="0">
                <a:solidFill>
                  <a:schemeClr val="tx1"/>
                </a:solidFill>
              </a:rPr>
              <a:t>2. Professional Values:  Libraries advance professional values of intellectual freedom, intellectual property rights and values, user privacy and confidentiality, collaboration, and user-centered service. </a:t>
            </a:r>
          </a:p>
        </p:txBody>
      </p:sp>
      <p:sp>
        <p:nvSpPr>
          <p:cNvPr id="3" name="Content Placeholder 2">
            <a:extLst>
              <a:ext uri="{FF2B5EF4-FFF2-40B4-BE49-F238E27FC236}">
                <a16:creationId xmlns:a16="http://schemas.microsoft.com/office/drawing/2014/main" id="{1FF6FC7F-0266-4585-94A6-C041DDC30AA2}"/>
              </a:ext>
            </a:extLst>
          </p:cNvPr>
          <p:cNvSpPr>
            <a:spLocks noGrp="1"/>
          </p:cNvSpPr>
          <p:nvPr>
            <p:ph idx="1"/>
          </p:nvPr>
        </p:nvSpPr>
        <p:spPr>
          <a:xfrm>
            <a:off x="541866" y="2032000"/>
            <a:ext cx="7145867" cy="3879222"/>
          </a:xfrm>
        </p:spPr>
        <p:txBody>
          <a:bodyPr>
            <a:normAutofit fontScale="92500"/>
          </a:bodyPr>
          <a:lstStyle/>
          <a:p>
            <a:r>
              <a:rPr lang="en-US" sz="2400">
                <a:solidFill>
                  <a:schemeClr val="bg1"/>
                </a:solidFill>
              </a:rPr>
              <a:t>The Library engages in collaborations both on campus and across institutional boundaries.</a:t>
            </a:r>
          </a:p>
          <a:p>
            <a:r>
              <a:rPr lang="en-US" sz="2400">
                <a:solidFill>
                  <a:schemeClr val="bg1"/>
                </a:solidFill>
              </a:rPr>
              <a:t>Outcome:  Various segments of the college community partner with the Library to plan events or provided resources.  The Library routinely partners with others in events and displays.  For example during Mental Health week, the Library provided a display in addition to working with students and faculty to provide information at the front desk.  </a:t>
            </a:r>
          </a:p>
          <a:p>
            <a:pPr marL="0" indent="0">
              <a:buNone/>
            </a:pPr>
            <a:endParaRPr lang="en-US" dirty="0">
              <a:solidFill>
                <a:srgbClr val="FEFFFF"/>
              </a:solidFill>
            </a:endParaRPr>
          </a:p>
        </p:txBody>
      </p:sp>
    </p:spTree>
    <p:extLst>
      <p:ext uri="{BB962C8B-B14F-4D97-AF65-F5344CB8AC3E}">
        <p14:creationId xmlns:p14="http://schemas.microsoft.com/office/powerpoint/2010/main" val="254147978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otalTime>26</TotalTime>
  <Words>1260</Words>
  <Application>Microsoft Office PowerPoint</Application>
  <PresentationFormat>Widescreen</PresentationFormat>
  <Paragraphs>69</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Century Gothic</vt:lpstr>
      <vt:lpstr>Wingdings</vt:lpstr>
      <vt:lpstr>Wingdings 3</vt:lpstr>
      <vt:lpstr>Wisp</vt:lpstr>
      <vt:lpstr>The Library Service Area Program Review</vt:lpstr>
      <vt:lpstr>Library Functions</vt:lpstr>
      <vt:lpstr>The Library contributes to the achievement of the College Mission and the Core Theme of Student Success</vt:lpstr>
      <vt:lpstr>Library Staffing, a Look Back</vt:lpstr>
      <vt:lpstr>Library Staffing, Today</vt:lpstr>
      <vt:lpstr>Library Strengths </vt:lpstr>
      <vt:lpstr>Library Weaknesses </vt:lpstr>
      <vt:lpstr>1. Institutional Effectiveness:  Libraries define, develop, and measure outcomes that contribute to institutional effectiveness and apply findings for purposes of continuous improvement</vt:lpstr>
      <vt:lpstr>2. Professional Values:  Libraries advance professional values of intellectual freedom, intellectual property rights and values, user privacy and confidentiality, collaboration, and user-centered service. </vt:lpstr>
      <vt:lpstr>3. Educational Role: Libraries partner in the educational mission of the institution to develop and support information-literate learners who can discover, access, and use information effectively for academic success, research, and lifelong learning. </vt:lpstr>
      <vt:lpstr>4. Discovery: Libraries enable users to discover information in all formats through effective use of technology and organization of knowledge.</vt:lpstr>
      <vt:lpstr>5. Collections: Libraries provide access to collections sufficient in quality, depth, diversity, format, and currency to support the research and teaching missions of the institution.</vt:lpstr>
      <vt:lpstr>6. Space: Libraries are the intellectual commons where users interact with ideas in both physical and virtual environments to expand learning and facilitate the creation of new knowledge.</vt:lpstr>
      <vt:lpstr>7. Management/Administration/Leadership: Library leaders engage in internal and campus decision-making to inform resource allocation to meet the library’s mission effectively and efficiently.</vt:lpstr>
      <vt:lpstr>8. Personnel: Libraries provide sufficient number and quality of personnel to ensure excellence and to function successfully in an environment of continuous change.</vt:lpstr>
      <vt:lpstr>9.  External Relations: Libraries engage the campus and broader community through multiple strategies in order to advocate, educate, and promote their value.</vt:lpstr>
      <vt:lpstr>PowerPoint Presentation</vt:lpstr>
      <vt:lpstr>Identification of Future or Unmet Needs</vt:lpstr>
      <vt:lpstr>In Conclusion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Library Service Area Program Review</dc:title>
  <dc:creator>Darci Adolf</dc:creator>
  <cp:lastModifiedBy>Darci Adolf</cp:lastModifiedBy>
  <cp:revision>4</cp:revision>
  <dcterms:created xsi:type="dcterms:W3CDTF">2019-09-12T19:57:02Z</dcterms:created>
  <dcterms:modified xsi:type="dcterms:W3CDTF">2019-09-12T21:20:58Z</dcterms:modified>
</cp:coreProperties>
</file>