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7" r:id="rId2"/>
    <p:sldId id="325" r:id="rId3"/>
    <p:sldId id="326" r:id="rId4"/>
    <p:sldId id="327" r:id="rId5"/>
    <p:sldId id="328"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FFF"/>
    <a:srgbClr val="E20071"/>
    <a:srgbClr val="E20087"/>
    <a:srgbClr val="FFABCB"/>
    <a:srgbClr val="EF720B"/>
    <a:srgbClr val="F79B4F"/>
    <a:srgbClr val="6F4001"/>
    <a:srgbClr val="CC9900"/>
    <a:srgbClr val="F7E289"/>
    <a:srgbClr val="FF9E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2" autoAdjust="0"/>
    <p:restoredTop sz="94653"/>
  </p:normalViewPr>
  <p:slideViewPr>
    <p:cSldViewPr>
      <p:cViewPr varScale="1">
        <p:scale>
          <a:sx n="68" d="100"/>
          <a:sy n="68" d="100"/>
        </p:scale>
        <p:origin x="1932"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884461-3E42-4DD0-9327-5C01941A092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A0B22A5E-256F-4DE8-BD34-05F3B092ED0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a:t>7/24/2019</a:t>
            </a:r>
            <a:endParaRPr lang="en-US" dirty="0"/>
          </a:p>
        </p:txBody>
      </p:sp>
      <p:sp>
        <p:nvSpPr>
          <p:cNvPr id="4" name="Footer Placeholder 3">
            <a:extLst>
              <a:ext uri="{FF2B5EF4-FFF2-40B4-BE49-F238E27FC236}">
                <a16:creationId xmlns:a16="http://schemas.microsoft.com/office/drawing/2014/main" id="{FE6E20E0-F667-4997-A6CE-7ABDEA87C41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B4BA269-F38E-42D0-B82F-5727011F82E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0BAD51-4729-4ADE-9CD0-B3D9E1E6DDBF}" type="slidenum">
              <a:rPr lang="en-US" smtClean="0"/>
              <a:t>‹#›</a:t>
            </a:fld>
            <a:endParaRPr lang="en-US" dirty="0"/>
          </a:p>
        </p:txBody>
      </p:sp>
    </p:spTree>
    <p:extLst>
      <p:ext uri="{BB962C8B-B14F-4D97-AF65-F5344CB8AC3E}">
        <p14:creationId xmlns:p14="http://schemas.microsoft.com/office/powerpoint/2010/main" val="394127224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a:t>7/24/2019</a:t>
            </a:r>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5991109-3D46-4F0A-8D3D-C90E56819D9F}" type="slidenum">
              <a:rPr lang="en-US" smtClean="0"/>
              <a:t>‹#›</a:t>
            </a:fld>
            <a:endParaRPr lang="en-US" dirty="0"/>
          </a:p>
        </p:txBody>
      </p:sp>
    </p:spTree>
    <p:extLst>
      <p:ext uri="{BB962C8B-B14F-4D97-AF65-F5344CB8AC3E}">
        <p14:creationId xmlns:p14="http://schemas.microsoft.com/office/powerpoint/2010/main" val="2192699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1670" y="680310"/>
            <a:ext cx="8246070" cy="763525"/>
          </a:xfrm>
          <a:effectLst>
            <a:outerShdw blurRad="50800" dist="25400" dir="2700000" algn="tl" rotWithShape="0">
              <a:srgbClr val="002060">
                <a:alpha val="56000"/>
              </a:srgb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01670" y="1443835"/>
            <a:ext cx="6400800" cy="610820"/>
          </a:xfrm>
        </p:spPr>
        <p:txBody>
          <a:bodyPr>
            <a:normAutofit/>
          </a:bodyPr>
          <a:lstStyle>
            <a:lvl1pPr marL="0" indent="0" algn="l">
              <a:buNone/>
              <a:defRPr sz="26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46070" cy="610820"/>
          </a:xfrm>
          <a:effectLst>
            <a:outerShdw blurRad="50800" dist="25400" dir="2700000" algn="ctr" rotWithShape="0">
              <a:srgbClr val="002060">
                <a:alpha val="82000"/>
              </a:srgb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48965" y="2054655"/>
            <a:ext cx="8246070" cy="4123035"/>
          </a:xfrm>
        </p:spPr>
        <p:txBody>
          <a:bodyPr/>
          <a:lstStyle>
            <a:lvl1pPr>
              <a:defRPr sz="2800">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527605"/>
            <a:ext cx="7168900" cy="684885"/>
          </a:xfrm>
          <a:effectLst>
            <a:outerShdw blurRad="50800" dist="25400" dir="2700000" algn="ctr" rotWithShape="0">
              <a:srgbClr val="002060">
                <a:alpha val="60000"/>
              </a:srgb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670605" y="1443835"/>
            <a:ext cx="7168900"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369770"/>
            <a:ext cx="8076895" cy="532180"/>
          </a:xfrm>
          <a:effectLst>
            <a:outerShdw blurRad="50800" dist="25400" dir="2700000" algn="ctr" rotWithShape="0">
              <a:srgbClr val="002060">
                <a:alpha val="75000"/>
              </a:srgb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01670" y="2054655"/>
            <a:ext cx="3817625" cy="773424"/>
          </a:xfrm>
        </p:spPr>
        <p:txBody>
          <a:bodyPr anchor="b"/>
          <a:lstStyle>
            <a:lvl1pPr marL="0" indent="0">
              <a:buNone/>
              <a:defRPr sz="2400" b="1" baseline="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818180"/>
            <a:ext cx="381762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77410" y="2054655"/>
            <a:ext cx="3817625" cy="773424"/>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77410" y="2818180"/>
            <a:ext cx="381762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B03E18E-EA99-411B-9F3B-5E3B12792758}"/>
              </a:ext>
            </a:extLst>
          </p:cNvPr>
          <p:cNvSpPr>
            <a:spLocks noGrp="1"/>
          </p:cNvSpPr>
          <p:nvPr>
            <p:ph type="ctrTitle"/>
          </p:nvPr>
        </p:nvSpPr>
        <p:spPr>
          <a:xfrm>
            <a:off x="865074" y="1901950"/>
            <a:ext cx="6871725" cy="4123035"/>
          </a:xfrm>
        </p:spPr>
        <p:txBody>
          <a:bodyPr>
            <a:normAutofit fontScale="90000"/>
          </a:bodyPr>
          <a:lstStyle/>
          <a:p>
            <a:r>
              <a:rPr lang="en-US" dirty="0"/>
              <a:t>Oregon Coast Community College</a:t>
            </a:r>
            <a:br>
              <a:rPr lang="en-US" dirty="0"/>
            </a:br>
            <a:r>
              <a:rPr lang="en-US" dirty="0"/>
              <a:t>Board of Education</a:t>
            </a:r>
            <a:br>
              <a:rPr lang="en-US" dirty="0"/>
            </a:br>
            <a:r>
              <a:rPr lang="en-US" dirty="0"/>
              <a:t>Regular Session</a:t>
            </a:r>
            <a:br>
              <a:rPr lang="en-US" dirty="0"/>
            </a:br>
            <a:br>
              <a:rPr lang="en-US" dirty="0"/>
            </a:br>
            <a:r>
              <a:rPr lang="en-US" dirty="0"/>
              <a:t>6:00 PM Wednesday,</a:t>
            </a:r>
            <a:br>
              <a:rPr lang="en-US" dirty="0"/>
            </a:br>
            <a:r>
              <a:rPr lang="en-US" dirty="0"/>
              <a:t>October 23, 2019</a:t>
            </a:r>
            <a:br>
              <a:rPr lang="en-US" dirty="0"/>
            </a:br>
            <a:r>
              <a:rPr lang="en-US" dirty="0"/>
              <a:t>Central County Center</a:t>
            </a:r>
            <a:br>
              <a:rPr lang="en-US" dirty="0"/>
            </a:br>
            <a:r>
              <a:rPr lang="en-US" dirty="0"/>
              <a:t>400 SE College Way</a:t>
            </a:r>
            <a:br>
              <a:rPr lang="en-US" dirty="0"/>
            </a:br>
            <a:r>
              <a:rPr lang="en-US" dirty="0"/>
              <a:t>Newport, OR 97366</a:t>
            </a:r>
          </a:p>
        </p:txBody>
      </p:sp>
      <p:pic>
        <p:nvPicPr>
          <p:cNvPr id="5" name="Picture 4" descr="A close up of a logo&#10;&#10;Description generated with high confidence">
            <a:extLst>
              <a:ext uri="{FF2B5EF4-FFF2-40B4-BE49-F238E27FC236}">
                <a16:creationId xmlns:a16="http://schemas.microsoft.com/office/drawing/2014/main" id="{0E6DA358-757A-4319-B301-A75CFFBCA0E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858000" y="985720"/>
            <a:ext cx="1832460" cy="1527050"/>
          </a:xfrm>
          <a:prstGeom prst="rect">
            <a:avLst/>
          </a:prstGeom>
        </p:spPr>
      </p:pic>
    </p:spTree>
    <p:extLst>
      <p:ext uri="{BB962C8B-B14F-4D97-AF65-F5344CB8AC3E}">
        <p14:creationId xmlns:p14="http://schemas.microsoft.com/office/powerpoint/2010/main" val="423767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2C4BBA-0E91-4FD1-BC54-C3256BE382C8}"/>
              </a:ext>
            </a:extLst>
          </p:cNvPr>
          <p:cNvSpPr>
            <a:spLocks noGrp="1"/>
          </p:cNvSpPr>
          <p:nvPr>
            <p:ph type="title"/>
          </p:nvPr>
        </p:nvSpPr>
        <p:spPr>
          <a:xfrm>
            <a:off x="-2299725" y="57134"/>
            <a:ext cx="8246070" cy="610820"/>
          </a:xfrm>
        </p:spPr>
        <p:txBody>
          <a:bodyPr>
            <a:normAutofit fontScale="90000"/>
          </a:bodyPr>
          <a:lstStyle/>
          <a:p>
            <a:r>
              <a:rPr lang="en-US" dirty="0">
                <a:solidFill>
                  <a:schemeClr val="tx1"/>
                </a:solidFill>
              </a:rPr>
              <a:t>President’s Report</a:t>
            </a:r>
          </a:p>
        </p:txBody>
      </p:sp>
      <p:sp>
        <p:nvSpPr>
          <p:cNvPr id="5" name="Content Placeholder 4">
            <a:extLst>
              <a:ext uri="{FF2B5EF4-FFF2-40B4-BE49-F238E27FC236}">
                <a16:creationId xmlns:a16="http://schemas.microsoft.com/office/drawing/2014/main" id="{D378010C-2819-4F10-B785-401141A038E5}"/>
              </a:ext>
            </a:extLst>
          </p:cNvPr>
          <p:cNvSpPr>
            <a:spLocks noGrp="1"/>
          </p:cNvSpPr>
          <p:nvPr>
            <p:ph idx="1"/>
          </p:nvPr>
        </p:nvSpPr>
        <p:spPr/>
        <p:txBody>
          <a:bodyPr>
            <a:normAutofit/>
          </a:bodyPr>
          <a:lstStyle/>
          <a:p>
            <a:pPr lvl="2"/>
            <a:endParaRPr lang="en-US" dirty="0"/>
          </a:p>
          <a:p>
            <a:pPr lvl="2"/>
            <a:endParaRPr lang="en-US" dirty="0"/>
          </a:p>
          <a:p>
            <a:endParaRPr lang="en-US" dirty="0"/>
          </a:p>
        </p:txBody>
      </p:sp>
      <p:pic>
        <p:nvPicPr>
          <p:cNvPr id="7" name="Picture 6" descr="A group of people standing in front of a crowd posing for the camera&#10;&#10;Description automatically generated">
            <a:extLst>
              <a:ext uri="{FF2B5EF4-FFF2-40B4-BE49-F238E27FC236}">
                <a16:creationId xmlns:a16="http://schemas.microsoft.com/office/drawing/2014/main" id="{E199EC24-1CF2-47C1-8A77-6B4F9C75AC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080" y="985720"/>
            <a:ext cx="7030655" cy="5486101"/>
          </a:xfrm>
          <a:prstGeom prst="rect">
            <a:avLst/>
          </a:prstGeom>
        </p:spPr>
      </p:pic>
    </p:spTree>
    <p:extLst>
      <p:ext uri="{BB962C8B-B14F-4D97-AF65-F5344CB8AC3E}">
        <p14:creationId xmlns:p14="http://schemas.microsoft.com/office/powerpoint/2010/main" val="311299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A2696-FC26-4C03-88F3-021EE815149D}"/>
              </a:ext>
            </a:extLst>
          </p:cNvPr>
          <p:cNvSpPr>
            <a:spLocks noGrp="1"/>
          </p:cNvSpPr>
          <p:nvPr>
            <p:ph type="title"/>
          </p:nvPr>
        </p:nvSpPr>
        <p:spPr>
          <a:xfrm>
            <a:off x="601670" y="374900"/>
            <a:ext cx="8246070" cy="610820"/>
          </a:xfrm>
        </p:spPr>
        <p:txBody>
          <a:bodyPr>
            <a:normAutofit fontScale="90000"/>
          </a:bodyPr>
          <a:lstStyle/>
          <a:p>
            <a:r>
              <a:rPr lang="en-US" sz="4900" i="1" dirty="0">
                <a:solidFill>
                  <a:schemeClr val="tx1"/>
                </a:solidFill>
              </a:rPr>
              <a:t>Draft </a:t>
            </a:r>
            <a:r>
              <a:rPr lang="en-US" sz="4900" dirty="0">
                <a:solidFill>
                  <a:schemeClr val="tx1"/>
                </a:solidFill>
              </a:rPr>
              <a:t>Commendations</a:t>
            </a:r>
            <a:r>
              <a:rPr lang="en-US" dirty="0">
                <a:solidFill>
                  <a:schemeClr val="tx1"/>
                </a:solidFill>
              </a:rPr>
              <a:t> </a:t>
            </a:r>
            <a:br>
              <a:rPr lang="en-US" dirty="0">
                <a:solidFill>
                  <a:schemeClr val="tx1"/>
                </a:solidFill>
              </a:rPr>
            </a:br>
            <a:r>
              <a:rPr lang="en-US" dirty="0">
                <a:solidFill>
                  <a:schemeClr val="tx1"/>
                </a:solidFill>
              </a:rPr>
              <a:t>(paraphrased from Exit Meeting)</a:t>
            </a:r>
          </a:p>
        </p:txBody>
      </p:sp>
      <p:sp>
        <p:nvSpPr>
          <p:cNvPr id="3" name="Content Placeholder 2">
            <a:extLst>
              <a:ext uri="{FF2B5EF4-FFF2-40B4-BE49-F238E27FC236}">
                <a16:creationId xmlns:a16="http://schemas.microsoft.com/office/drawing/2014/main" id="{16021B98-2AE4-4DF1-941B-675E897BCD01}"/>
              </a:ext>
            </a:extLst>
          </p:cNvPr>
          <p:cNvSpPr>
            <a:spLocks noGrp="1"/>
          </p:cNvSpPr>
          <p:nvPr>
            <p:ph idx="1"/>
          </p:nvPr>
        </p:nvSpPr>
        <p:spPr>
          <a:xfrm>
            <a:off x="448965" y="1443835"/>
            <a:ext cx="8246070" cy="5191970"/>
          </a:xfrm>
        </p:spPr>
        <p:txBody>
          <a:bodyPr>
            <a:normAutofit fontScale="92500"/>
          </a:bodyPr>
          <a:lstStyle/>
          <a:p>
            <a:pPr marL="514350" lvl="0" indent="-514350">
              <a:buFont typeface="+mj-lt"/>
              <a:buAutoNum type="arabicPeriod"/>
            </a:pPr>
            <a:r>
              <a:rPr lang="en-US" dirty="0"/>
              <a:t>Strong community and high school partnerships that advance the core theme of educational pathways.</a:t>
            </a:r>
          </a:p>
          <a:p>
            <a:pPr marL="514350" lvl="0" indent="-514350">
              <a:buFont typeface="+mj-lt"/>
              <a:buAutoNum type="arabicPeriod"/>
            </a:pPr>
            <a:r>
              <a:rPr lang="en-US" dirty="0"/>
              <a:t>Staff, faculty and administration create a climate that is cohesive, collaborative and welcoming of students, and maps student experiences through financial advising, multiple measures placement, mandatory advising, and math pathways.</a:t>
            </a:r>
          </a:p>
          <a:p>
            <a:pPr marL="514350" lvl="0" indent="-514350">
              <a:buFont typeface="+mj-lt"/>
              <a:buAutoNum type="arabicPeriod"/>
            </a:pPr>
            <a:r>
              <a:rPr lang="en-US" dirty="0"/>
              <a:t>Extensive emergency preparedness and continuity planning, including community partners in the work.</a:t>
            </a:r>
          </a:p>
          <a:p>
            <a:pPr marL="514350" lvl="0" indent="-514350">
              <a:buFont typeface="+mj-lt"/>
              <a:buAutoNum type="arabicPeriod"/>
            </a:pPr>
            <a:r>
              <a:rPr lang="en-US" dirty="0"/>
              <a:t>An extraordinary approach to student services.</a:t>
            </a:r>
          </a:p>
          <a:p>
            <a:pPr marL="514350" lvl="0" indent="-514350">
              <a:buFont typeface="+mj-lt"/>
              <a:buAutoNum type="arabicPeriod"/>
            </a:pPr>
            <a:r>
              <a:rPr lang="en-US" dirty="0"/>
              <a:t>Maintaining a 12.5% budget reserve and strong healthy fiscal practices.</a:t>
            </a:r>
          </a:p>
          <a:p>
            <a:pPr marL="514350" indent="-514350">
              <a:buFont typeface="+mj-lt"/>
              <a:buAutoNum type="arabicPeriod"/>
            </a:pPr>
            <a:endParaRPr lang="en-US" dirty="0"/>
          </a:p>
        </p:txBody>
      </p:sp>
    </p:spTree>
    <p:extLst>
      <p:ext uri="{BB962C8B-B14F-4D97-AF65-F5344CB8AC3E}">
        <p14:creationId xmlns:p14="http://schemas.microsoft.com/office/powerpoint/2010/main" val="426118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CD0D-DC84-4765-94AB-F5C2850D84FB}"/>
              </a:ext>
            </a:extLst>
          </p:cNvPr>
          <p:cNvSpPr>
            <a:spLocks noGrp="1"/>
          </p:cNvSpPr>
          <p:nvPr>
            <p:ph type="title"/>
          </p:nvPr>
        </p:nvSpPr>
        <p:spPr/>
        <p:txBody>
          <a:bodyPr>
            <a:noAutofit/>
          </a:bodyPr>
          <a:lstStyle/>
          <a:p>
            <a:r>
              <a:rPr lang="en-US" sz="4400" i="1" dirty="0"/>
              <a:t>Draft </a:t>
            </a:r>
            <a:r>
              <a:rPr lang="en-US" sz="4400" dirty="0"/>
              <a:t>Recommendations</a:t>
            </a:r>
          </a:p>
        </p:txBody>
      </p:sp>
      <p:sp>
        <p:nvSpPr>
          <p:cNvPr id="3" name="Content Placeholder 2">
            <a:extLst>
              <a:ext uri="{FF2B5EF4-FFF2-40B4-BE49-F238E27FC236}">
                <a16:creationId xmlns:a16="http://schemas.microsoft.com/office/drawing/2014/main" id="{05AD15B1-FD68-4685-8F06-EA0E80FC0261}"/>
              </a:ext>
            </a:extLst>
          </p:cNvPr>
          <p:cNvSpPr>
            <a:spLocks noGrp="1"/>
          </p:cNvSpPr>
          <p:nvPr>
            <p:ph idx="1"/>
          </p:nvPr>
        </p:nvSpPr>
        <p:spPr>
          <a:xfrm>
            <a:off x="448965" y="2054655"/>
            <a:ext cx="8246070" cy="4581150"/>
          </a:xfrm>
        </p:spPr>
        <p:txBody>
          <a:bodyPr>
            <a:normAutofit fontScale="77500" lnSpcReduction="20000"/>
          </a:bodyPr>
          <a:lstStyle/>
          <a:p>
            <a:pPr marL="514350" indent="-514350">
              <a:buFont typeface="+mj-lt"/>
              <a:buAutoNum type="arabicPeriod"/>
            </a:pPr>
            <a:r>
              <a:rPr lang="en-US" dirty="0"/>
              <a:t>Assess and fully implement the Performance Evaluation Process (2.B.2, 2.B.3, 2.B.6)</a:t>
            </a:r>
          </a:p>
          <a:p>
            <a:pPr marL="514350" indent="-514350">
              <a:buFont typeface="+mj-lt"/>
              <a:buAutoNum type="arabicPeriod"/>
            </a:pPr>
            <a:r>
              <a:rPr lang="en-US" dirty="0"/>
              <a:t>Continue to address Title IV compliance (Cleary Act) to fully be prepared for independence (2.D.2)</a:t>
            </a:r>
          </a:p>
          <a:p>
            <a:pPr marL="514350" indent="-514350">
              <a:buFont typeface="+mj-lt"/>
              <a:buAutoNum type="arabicPeriod"/>
            </a:pPr>
            <a:r>
              <a:rPr lang="en-US" dirty="0"/>
              <a:t>Update and produce a Comprehensive Technology Plan (2.G.8)</a:t>
            </a:r>
          </a:p>
          <a:p>
            <a:pPr marL="514350" indent="-514350">
              <a:buFont typeface="+mj-lt"/>
              <a:buAutoNum type="arabicPeriod"/>
            </a:pPr>
            <a:r>
              <a:rPr lang="en-US" dirty="0"/>
              <a:t>Integrate the Big 5 Strategic Plan (or its replacement) with Core Theme planning, document and present that planning effort with greater clarity to external observers.  Develop purposeful plan for resource allocation and institutional capacity. (3A.1 &amp; 3A.4)</a:t>
            </a:r>
          </a:p>
          <a:p>
            <a:pPr marL="514350" lvl="0" indent="-514350">
              <a:buFont typeface="+mj-lt"/>
              <a:buAutoNum type="arabicPeriod"/>
            </a:pPr>
            <a:r>
              <a:rPr lang="en-US" dirty="0"/>
              <a:t>Continue implementation of the Service and Program Area Review (SPAR) process to complete a full five-year cycle. (4.B.1) </a:t>
            </a:r>
          </a:p>
          <a:p>
            <a:pPr marL="514350" lvl="0" indent="-514350">
              <a:buFont typeface="+mj-lt"/>
              <a:buAutoNum type="arabicPeriod"/>
            </a:pPr>
            <a:r>
              <a:rPr lang="en-US" dirty="0"/>
              <a:t>Student Learning Outcomes, refine and implement multi-year cycles (4.A.3, 4.B.2)</a:t>
            </a:r>
          </a:p>
          <a:p>
            <a:endParaRPr lang="en-US" dirty="0"/>
          </a:p>
        </p:txBody>
      </p:sp>
    </p:spTree>
    <p:extLst>
      <p:ext uri="{BB962C8B-B14F-4D97-AF65-F5344CB8AC3E}">
        <p14:creationId xmlns:p14="http://schemas.microsoft.com/office/powerpoint/2010/main" val="298576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2D719-9288-4736-8AD8-29D7750D48F7}"/>
              </a:ext>
            </a:extLst>
          </p:cNvPr>
          <p:cNvSpPr>
            <a:spLocks noGrp="1"/>
          </p:cNvSpPr>
          <p:nvPr>
            <p:ph type="title"/>
          </p:nvPr>
        </p:nvSpPr>
        <p:spPr>
          <a:xfrm>
            <a:off x="448965" y="222195"/>
            <a:ext cx="8246070" cy="610820"/>
          </a:xfrm>
        </p:spPr>
        <p:txBody>
          <a:bodyPr>
            <a:normAutofit fontScale="90000"/>
          </a:bodyPr>
          <a:lstStyle/>
          <a:p>
            <a:r>
              <a:rPr lang="en-US" sz="4400" dirty="0">
                <a:solidFill>
                  <a:schemeClr val="tx1"/>
                </a:solidFill>
              </a:rPr>
              <a:t>Recommendation Areas</a:t>
            </a:r>
            <a:br>
              <a:rPr lang="en-US" dirty="0"/>
            </a:br>
            <a:endParaRPr lang="en-US" dirty="0"/>
          </a:p>
        </p:txBody>
      </p:sp>
      <p:graphicFrame>
        <p:nvGraphicFramePr>
          <p:cNvPr id="6" name="Table 6">
            <a:extLst>
              <a:ext uri="{FF2B5EF4-FFF2-40B4-BE49-F238E27FC236}">
                <a16:creationId xmlns:a16="http://schemas.microsoft.com/office/drawing/2014/main" id="{62BF3831-53D7-4A21-BA74-F55DED9C1C7B}"/>
              </a:ext>
            </a:extLst>
          </p:cNvPr>
          <p:cNvGraphicFramePr>
            <a:graphicFrameLocks noGrp="1"/>
          </p:cNvGraphicFramePr>
          <p:nvPr>
            <p:ph idx="1"/>
            <p:extLst>
              <p:ext uri="{D42A27DB-BD31-4B8C-83A1-F6EECF244321}">
                <p14:modId xmlns:p14="http://schemas.microsoft.com/office/powerpoint/2010/main" val="469710382"/>
              </p:ext>
            </p:extLst>
          </p:nvPr>
        </p:nvGraphicFramePr>
        <p:xfrm>
          <a:off x="33681" y="632460"/>
          <a:ext cx="8856890" cy="6141720"/>
        </p:xfrm>
        <a:graphic>
          <a:graphicData uri="http://schemas.openxmlformats.org/drawingml/2006/table">
            <a:tbl>
              <a:tblPr firstRow="1" bandRow="1">
                <a:tableStyleId>{5C22544A-7EE6-4342-B048-85BDC9FD1C3A}</a:tableStyleId>
              </a:tblPr>
              <a:tblGrid>
                <a:gridCol w="3163974">
                  <a:extLst>
                    <a:ext uri="{9D8B030D-6E8A-4147-A177-3AD203B41FA5}">
                      <a16:colId xmlns:a16="http://schemas.microsoft.com/office/drawing/2014/main" val="565021618"/>
                    </a:ext>
                  </a:extLst>
                </a:gridCol>
                <a:gridCol w="5692916">
                  <a:extLst>
                    <a:ext uri="{9D8B030D-6E8A-4147-A177-3AD203B41FA5}">
                      <a16:colId xmlns:a16="http://schemas.microsoft.com/office/drawing/2014/main" val="550923843"/>
                    </a:ext>
                  </a:extLst>
                </a:gridCol>
              </a:tblGrid>
              <a:tr h="217705">
                <a:tc>
                  <a:txBody>
                    <a:bodyPr/>
                    <a:lstStyle/>
                    <a:p>
                      <a:r>
                        <a:rPr lang="en-US" dirty="0"/>
                        <a:t>Candidacy: Spring 2018</a:t>
                      </a:r>
                    </a:p>
                  </a:txBody>
                  <a:tcPr/>
                </a:tc>
                <a:tc>
                  <a:txBody>
                    <a:bodyPr/>
                    <a:lstStyle/>
                    <a:p>
                      <a:r>
                        <a:rPr lang="en-US" dirty="0"/>
                        <a:t>Initial Accreditation: Fall 2019</a:t>
                      </a:r>
                    </a:p>
                  </a:txBody>
                  <a:tcPr/>
                </a:tc>
                <a:extLst>
                  <a:ext uri="{0D108BD9-81ED-4DB2-BD59-A6C34878D82A}">
                    <a16:rowId xmlns:a16="http://schemas.microsoft.com/office/drawing/2014/main" val="764389915"/>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Performance Evaluation Process (2.B.2, 2.B.3, 2.B.6)</a:t>
                      </a:r>
                    </a:p>
                  </a:txBody>
                  <a:tcPr/>
                </a:tc>
                <a:extLst>
                  <a:ext uri="{0D108BD9-81ED-4DB2-BD59-A6C34878D82A}">
                    <a16:rowId xmlns:a16="http://schemas.microsoft.com/office/drawing/2014/main" val="883940585"/>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Continue to address Title IV compliance (Cleary Act) to fully be prepared for independence (2.D.2)</a:t>
                      </a:r>
                    </a:p>
                  </a:txBody>
                  <a:tcPr/>
                </a:tc>
                <a:extLst>
                  <a:ext uri="{0D108BD9-81ED-4DB2-BD59-A6C34878D82A}">
                    <a16:rowId xmlns:a16="http://schemas.microsoft.com/office/drawing/2014/main" val="1416484902"/>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 and produce a Comprehensive Technology Plan (2.G.8)</a:t>
                      </a:r>
                    </a:p>
                  </a:txBody>
                  <a:tcPr/>
                </a:tc>
                <a:extLst>
                  <a:ext uri="{0D108BD9-81ED-4DB2-BD59-A6C34878D82A}">
                    <a16:rowId xmlns:a16="http://schemas.microsoft.com/office/drawing/2014/main" val="14602450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Fiscal Practices (2.F.1, 2.F.6)</a:t>
                      </a:r>
                    </a:p>
                  </a:txBody>
                  <a:tcPr/>
                </a:tc>
                <a:tc>
                  <a:txBody>
                    <a:bodyPr/>
                    <a:lstStyle/>
                    <a:p>
                      <a:endParaRPr lang="en-US" dirty="0"/>
                    </a:p>
                  </a:txBody>
                  <a:tcPr/>
                </a:tc>
                <a:extLst>
                  <a:ext uri="{0D108BD9-81ED-4DB2-BD59-A6C34878D82A}">
                    <a16:rowId xmlns:a16="http://schemas.microsoft.com/office/drawing/2014/main" val="1377691021"/>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Integrate the Big 5 Strategic Plan (or its replacement) with Core Theme planning.  Develop purposeful plan for resource allocation and institutional capacity. (3.A.1 &amp; 3.A.4)</a:t>
                      </a:r>
                    </a:p>
                  </a:txBody>
                  <a:tcPr/>
                </a:tc>
                <a:extLst>
                  <a:ext uri="{0D108BD9-81ED-4DB2-BD59-A6C34878D82A}">
                    <a16:rowId xmlns:a16="http://schemas.microsoft.com/office/drawing/2014/main" val="3148085831"/>
                  </a:ext>
                </a:extLst>
              </a:tr>
              <a:tr h="370840">
                <a:tc>
                  <a:txBody>
                    <a:bodyPr/>
                    <a:lstStyle/>
                    <a:p>
                      <a:r>
                        <a:rPr lang="en-US" dirty="0"/>
                        <a:t>Core Theme Planning (3B, 4A, 4B, 5A)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Continue implementation of the Service and Program Area Review (SPAR) process to complete a full five-year cycle. (4.B.1) </a:t>
                      </a:r>
                    </a:p>
                  </a:txBody>
                  <a:tcPr/>
                </a:tc>
                <a:extLst>
                  <a:ext uri="{0D108BD9-81ED-4DB2-BD59-A6C34878D82A}">
                    <a16:rowId xmlns:a16="http://schemas.microsoft.com/office/drawing/2014/main" val="3090989776"/>
                  </a:ext>
                </a:extLst>
              </a:tr>
              <a:tr h="370840">
                <a:tc>
                  <a:txBody>
                    <a:bodyPr/>
                    <a:lstStyle/>
                    <a:p>
                      <a:r>
                        <a:rPr lang="en-US" dirty="0"/>
                        <a:t>Learning Outcomes (4.A.3, 4.A.4, 4.A.5, 5A)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 Learning Outcomes, refine and implement multi-year cycles (4.A.3, 4.B.2)</a:t>
                      </a:r>
                    </a:p>
                  </a:txBody>
                  <a:tcPr/>
                </a:tc>
                <a:extLst>
                  <a:ext uri="{0D108BD9-81ED-4DB2-BD59-A6C34878D82A}">
                    <a16:rowId xmlns:a16="http://schemas.microsoft.com/office/drawing/2014/main" val="1688884231"/>
                  </a:ext>
                </a:extLst>
              </a:tr>
              <a:tr h="370840">
                <a:tc>
                  <a:txBody>
                    <a:bodyPr/>
                    <a:lstStyle/>
                    <a:p>
                      <a:r>
                        <a:rPr lang="en-US" dirty="0"/>
                        <a:t>Governance &amp; Evaluation (5B.2, 5B.3)</a:t>
                      </a:r>
                    </a:p>
                  </a:txBody>
                  <a:tcPr/>
                </a:tc>
                <a:tc>
                  <a:txBody>
                    <a:bodyPr/>
                    <a:lstStyle/>
                    <a:p>
                      <a:endParaRPr lang="en-US"/>
                    </a:p>
                  </a:txBody>
                  <a:tcPr/>
                </a:tc>
                <a:extLst>
                  <a:ext uri="{0D108BD9-81ED-4DB2-BD59-A6C34878D82A}">
                    <a16:rowId xmlns:a16="http://schemas.microsoft.com/office/drawing/2014/main" val="2408045438"/>
                  </a:ext>
                </a:extLst>
              </a:tr>
              <a:tr h="370840">
                <a:tc>
                  <a:txBody>
                    <a:bodyPr/>
                    <a:lstStyle/>
                    <a:p>
                      <a:r>
                        <a:rPr lang="en-US" dirty="0"/>
                        <a:t>Mission Fulfillment (5.A, 5.B)</a:t>
                      </a:r>
                    </a:p>
                  </a:txBody>
                  <a:tcPr/>
                </a:tc>
                <a:tc>
                  <a:txBody>
                    <a:bodyPr/>
                    <a:lstStyle/>
                    <a:p>
                      <a:endParaRPr lang="en-US" dirty="0"/>
                    </a:p>
                  </a:txBody>
                  <a:tcPr/>
                </a:tc>
                <a:extLst>
                  <a:ext uri="{0D108BD9-81ED-4DB2-BD59-A6C34878D82A}">
                    <a16:rowId xmlns:a16="http://schemas.microsoft.com/office/drawing/2014/main" val="2139938026"/>
                  </a:ext>
                </a:extLst>
              </a:tr>
            </a:tbl>
          </a:graphicData>
        </a:graphic>
      </p:graphicFrame>
    </p:spTree>
    <p:extLst>
      <p:ext uri="{BB962C8B-B14F-4D97-AF65-F5344CB8AC3E}">
        <p14:creationId xmlns:p14="http://schemas.microsoft.com/office/powerpoint/2010/main" val="1317774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4637</TotalTime>
  <Words>527</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Oregon Coast Community College Board of Education Regular Session  6:00 PM Wednesday, October 23, 2019 Central County Center 400 SE College Way Newport, OR 97366</vt:lpstr>
      <vt:lpstr>President’s Report</vt:lpstr>
      <vt:lpstr>Draft Commendations  (paraphrased from Exit Meeting)</vt:lpstr>
      <vt:lpstr>Draft Recommendations</vt:lpstr>
      <vt:lpstr>Recommendation Areas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Executive Assistant</cp:lastModifiedBy>
  <cp:revision>160</cp:revision>
  <cp:lastPrinted>2019-09-18T17:30:54Z</cp:lastPrinted>
  <dcterms:created xsi:type="dcterms:W3CDTF">2013-08-21T19:17:07Z</dcterms:created>
  <dcterms:modified xsi:type="dcterms:W3CDTF">2022-02-24T16:51:11Z</dcterms:modified>
</cp:coreProperties>
</file>